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597" r:id="rId2"/>
    <p:sldId id="589" r:id="rId3"/>
    <p:sldId id="511" r:id="rId4"/>
    <p:sldId id="669" r:id="rId5"/>
    <p:sldId id="514" r:id="rId6"/>
    <p:sldId id="515" r:id="rId7"/>
    <p:sldId id="516" r:id="rId8"/>
    <p:sldId id="518" r:id="rId9"/>
    <p:sldId id="519" r:id="rId10"/>
    <p:sldId id="520" r:id="rId11"/>
    <p:sldId id="670" r:id="rId12"/>
    <p:sldId id="625" r:id="rId13"/>
    <p:sldId id="523" r:id="rId14"/>
    <p:sldId id="525" r:id="rId15"/>
    <p:sldId id="527" r:id="rId16"/>
    <p:sldId id="720" r:id="rId17"/>
    <p:sldId id="721" r:id="rId18"/>
    <p:sldId id="722" r:id="rId19"/>
    <p:sldId id="723" r:id="rId20"/>
    <p:sldId id="724" r:id="rId21"/>
    <p:sldId id="657" r:id="rId22"/>
    <p:sldId id="658" r:id="rId23"/>
    <p:sldId id="536" r:id="rId24"/>
    <p:sldId id="538" r:id="rId25"/>
    <p:sldId id="540" r:id="rId26"/>
    <p:sldId id="541" r:id="rId27"/>
    <p:sldId id="542" r:id="rId28"/>
    <p:sldId id="626" r:id="rId29"/>
    <p:sldId id="733" r:id="rId30"/>
    <p:sldId id="543" r:id="rId31"/>
    <p:sldId id="544" r:id="rId32"/>
    <p:sldId id="545" r:id="rId33"/>
    <p:sldId id="546" r:id="rId34"/>
    <p:sldId id="565" r:id="rId35"/>
    <p:sldId id="567" r:id="rId36"/>
    <p:sldId id="628" r:id="rId37"/>
    <p:sldId id="660" r:id="rId38"/>
    <p:sldId id="630" r:id="rId39"/>
    <p:sldId id="631" r:id="rId40"/>
    <p:sldId id="632" r:id="rId41"/>
    <p:sldId id="633" r:id="rId42"/>
    <p:sldId id="634" r:id="rId43"/>
    <p:sldId id="635" r:id="rId44"/>
    <p:sldId id="636" r:id="rId45"/>
    <p:sldId id="637" r:id="rId46"/>
    <p:sldId id="752" r:id="rId47"/>
    <p:sldId id="753" r:id="rId48"/>
    <p:sldId id="639" r:id="rId49"/>
    <p:sldId id="640" r:id="rId50"/>
    <p:sldId id="641" r:id="rId51"/>
    <p:sldId id="642" r:id="rId52"/>
    <p:sldId id="643" r:id="rId53"/>
    <p:sldId id="754" r:id="rId54"/>
    <p:sldId id="644" r:id="rId55"/>
    <p:sldId id="645" r:id="rId56"/>
    <p:sldId id="646" r:id="rId57"/>
    <p:sldId id="761" r:id="rId58"/>
    <p:sldId id="764" r:id="rId59"/>
    <p:sldId id="765" r:id="rId60"/>
    <p:sldId id="647" r:id="rId61"/>
    <p:sldId id="648" r:id="rId62"/>
    <p:sldId id="762" r:id="rId63"/>
    <p:sldId id="763" r:id="rId64"/>
    <p:sldId id="649" r:id="rId65"/>
    <p:sldId id="650" r:id="rId66"/>
    <p:sldId id="651" r:id="rId67"/>
    <p:sldId id="652" r:id="rId68"/>
    <p:sldId id="653" r:id="rId69"/>
    <p:sldId id="654" r:id="rId70"/>
    <p:sldId id="655" r:id="rId71"/>
    <p:sldId id="603" r:id="rId72"/>
    <p:sldId id="766" r:id="rId73"/>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autoAdjust="0"/>
    <p:restoredTop sz="84014" autoAdjust="0"/>
  </p:normalViewPr>
  <p:slideViewPr>
    <p:cSldViewPr>
      <p:cViewPr varScale="1">
        <p:scale>
          <a:sx n="76" d="100"/>
          <a:sy n="76" d="100"/>
        </p:scale>
        <p:origin x="1589"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197"/>
    </p:cViewPr>
  </p:sorterViewPr>
  <p:notesViewPr>
    <p:cSldViewPr>
      <p:cViewPr>
        <p:scale>
          <a:sx n="100" d="100"/>
          <a:sy n="100" d="100"/>
        </p:scale>
        <p:origin x="-738" y="-72"/>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a:latin typeface="Arial" charset="0"/>
              </a:defRPr>
            </a:lvl1pPr>
          </a:lstStyle>
          <a:p>
            <a:pPr>
              <a:defRPr/>
            </a:pPr>
            <a:endParaRPr lang="en-US"/>
          </a:p>
        </p:txBody>
      </p:sp>
      <p:sp>
        <p:nvSpPr>
          <p:cNvPr id="5734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a:latin typeface="Arial"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a:latin typeface="Arial" charset="0"/>
              </a:defRPr>
            </a:lvl1pPr>
          </a:lstStyle>
          <a:p>
            <a:pPr>
              <a:defRPr/>
            </a:pPr>
            <a:endParaRPr lang="en-US"/>
          </a:p>
        </p:txBody>
      </p:sp>
      <p:sp>
        <p:nvSpPr>
          <p:cNvPr id="5735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a:latin typeface="Arial" charset="0"/>
              </a:defRPr>
            </a:lvl1pPr>
          </a:lstStyle>
          <a:p>
            <a:pPr>
              <a:defRPr/>
            </a:pPr>
            <a:fld id="{07BB6915-04B6-438F-AAA7-91F54DCDAA48}" type="slidenum">
              <a:rPr lang="en-US"/>
              <a:pPr>
                <a:defRPr/>
              </a:pPr>
              <a:t>‹#›</a:t>
            </a:fld>
            <a:endParaRPr lang="en-US"/>
          </a:p>
        </p:txBody>
      </p:sp>
    </p:spTree>
    <p:extLst>
      <p:ext uri="{BB962C8B-B14F-4D97-AF65-F5344CB8AC3E}">
        <p14:creationId xmlns:p14="http://schemas.microsoft.com/office/powerpoint/2010/main" val="271754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ncbi.nlm.nih.gov/books/bv.fcgi?rid=mboc4.figgrp.1607"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6D6E69F6-9DA4-4B76-938D-AD5C1CA4E5B8}" type="slidenum">
              <a:rPr lang="en-US" altLang="en-US" sz="1200" smtClean="0"/>
              <a:pPr eaLnBrk="1" hangingPunct="1"/>
              <a:t>1</a:t>
            </a:fld>
            <a:endParaRPr lang="en-US" altLang="en-US" sz="1200"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81055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C7CCBE9-E405-4EA2-A9E3-90502D285C16}" type="slidenum">
              <a:rPr lang="en-US" altLang="en-US" sz="1200"/>
              <a:pPr eaLnBrk="1" hangingPunct="1"/>
              <a:t>10</a:t>
            </a:fld>
            <a:endParaRPr lang="en-US" alt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The disulfide bridges often occur between sections separated by many amino acids. The proline ringed structure is an imino acid. </a:t>
            </a:r>
          </a:p>
        </p:txBody>
      </p:sp>
    </p:spTree>
    <p:extLst>
      <p:ext uri="{BB962C8B-B14F-4D97-AF65-F5344CB8AC3E}">
        <p14:creationId xmlns:p14="http://schemas.microsoft.com/office/powerpoint/2010/main" val="3148284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Answer is D. They are stabilized by hydrogen bonds.</a:t>
            </a: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92DB68-A94B-4227-B4AA-08155F5F54A4}" type="slidenum">
              <a:rPr lang="en-US" altLang="en-US" sz="1200"/>
              <a:pPr eaLnBrk="1" hangingPunct="1"/>
              <a:t>11</a:t>
            </a:fld>
            <a:endParaRPr lang="en-US" altLang="en-US" sz="1200"/>
          </a:p>
        </p:txBody>
      </p:sp>
    </p:spTree>
    <p:extLst>
      <p:ext uri="{BB962C8B-B14F-4D97-AF65-F5344CB8AC3E}">
        <p14:creationId xmlns:p14="http://schemas.microsoft.com/office/powerpoint/2010/main" val="46590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C3878708-6C4A-4A0A-A302-EF7B84DE059E}" type="slidenum">
              <a:rPr lang="en-US" altLang="en-US" sz="1200"/>
              <a:pPr algn="r" eaLnBrk="1" hangingPunct="1"/>
              <a:t>13</a:t>
            </a:fld>
            <a:endParaRPr lang="en-US" altLang="en-US" sz="120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Irregular regions often sites of greatest biologic activity, Most flexible regions</a:t>
            </a:r>
          </a:p>
        </p:txBody>
      </p:sp>
    </p:spTree>
    <p:extLst>
      <p:ext uri="{BB962C8B-B14F-4D97-AF65-F5344CB8AC3E}">
        <p14:creationId xmlns:p14="http://schemas.microsoft.com/office/powerpoint/2010/main" val="206865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5A5F7D45-E8A5-4F81-90E0-DA6F3FA0D74D}" type="slidenum">
              <a:rPr lang="en-US" altLang="en-US" sz="1200"/>
              <a:pPr eaLnBrk="1" hangingPunct="1"/>
              <a:t>14</a:t>
            </a:fld>
            <a:endParaRPr lang="en-US" altLang="en-US" sz="120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7390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noTextEdit="1"/>
          </p:cNvSpPr>
          <p:nvPr>
            <p:ph type="sldImg"/>
          </p:nvPr>
        </p:nvSpPr>
        <p:spPr>
          <a:ln/>
        </p:spPr>
      </p:sp>
      <p:sp>
        <p:nvSpPr>
          <p:cNvPr id="768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HYPA/FBP11 is a small 71-residue, four-helix bundle with H1(a)-H2(a)-H3(310)-H4(a) topology (20) that folds by a three-state mechanism involving an on-pathway intermediate (I): U↔I↔N (14, 21–23). Folding proceeds in two phases, including the fast formation of I from the unfolded state U (microsecond time scale) and a slower, rate-limiting transition from I to the natural state.</a:t>
            </a:r>
          </a:p>
          <a:p>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339149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18</a:t>
            </a:fld>
            <a:endParaRPr lang="en-US"/>
          </a:p>
        </p:txBody>
      </p:sp>
    </p:spTree>
    <p:extLst>
      <p:ext uri="{BB962C8B-B14F-4D97-AF65-F5344CB8AC3E}">
        <p14:creationId xmlns:p14="http://schemas.microsoft.com/office/powerpoint/2010/main" val="176250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a:ln/>
        </p:spPr>
      </p:sp>
      <p:sp>
        <p:nvSpPr>
          <p:cNvPr id="70658"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902840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716CD0-4B75-4975-A6CD-C3F7B8E514A2}" type="slidenum">
              <a:rPr lang="en-US" altLang="en-US" sz="1200"/>
              <a:pPr eaLnBrk="1" hangingPunct="1"/>
              <a:t>22</a:t>
            </a:fld>
            <a:endParaRPr lang="en-US" altLang="en-US" sz="120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3245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2E2C5BE-FA98-46F7-911B-35C6D47C41F4}" type="slidenum">
              <a:rPr lang="en-US" altLang="en-US" sz="1200"/>
              <a:pPr algn="r" eaLnBrk="1" hangingPunct="1"/>
              <a:t>23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646071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A21B94A8-6731-4210-8F0A-861BDF74BEBD}" type="slidenum">
              <a:rPr lang="en-US" altLang="en-US" sz="1200"/>
              <a:pPr eaLnBrk="1" hangingPunct="1"/>
              <a:t>24</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6241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29DB542A-90A6-4FE3-9C44-32F5C2D192D7}" type="slidenum">
              <a:rPr lang="en-US" altLang="en-US" sz="1200" smtClean="0"/>
              <a:pPr eaLnBrk="1" hangingPunct="1"/>
              <a:t>2</a:t>
            </a:fld>
            <a:endParaRPr lang="en-US" altLang="en-US" sz="1200"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412481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C7294105-471C-42F1-9DC8-8A9C544F08D1}" type="slidenum">
              <a:rPr lang="en-US" altLang="en-US" sz="1200"/>
              <a:pPr algn="r" eaLnBrk="1" hangingPunct="1"/>
              <a:t>25</a:t>
            </a:fld>
            <a:endParaRPr lang="en-US" altLang="en-US" sz="120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Urea denatures protein by getting into the hydrophobic core and reducing the hydrophobicity relative to its surroundings. </a:t>
            </a:r>
          </a:p>
        </p:txBody>
      </p:sp>
    </p:spTree>
    <p:extLst>
      <p:ext uri="{BB962C8B-B14F-4D97-AF65-F5344CB8AC3E}">
        <p14:creationId xmlns:p14="http://schemas.microsoft.com/office/powerpoint/2010/main" val="375348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E779B62-BE1E-4B50-886A-1ED145F68400}" type="slidenum">
              <a:rPr lang="en-US" altLang="en-US" sz="1200"/>
              <a:pPr algn="r" eaLnBrk="1" hangingPunct="1"/>
              <a:t>26</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9969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Calibri" pitchFamily="34" charset="0"/>
              </a:rPr>
              <a:t>Figure 2.54</a:t>
            </a:r>
          </a:p>
          <a:p>
            <a:r>
              <a:rPr lang="en-US" altLang="en-US" b="1" smtClean="0">
                <a:latin typeface="Calibri" pitchFamily="34" charset="0"/>
              </a:rPr>
              <a:t>The dramatic effect on conformation that can result from a single amino acid substitution. </a:t>
            </a:r>
            <a:r>
              <a:rPr lang="en-US" altLang="en-US" smtClean="0">
                <a:latin typeface="Calibri" pitchFamily="34" charset="0"/>
              </a:rPr>
              <a:t>In this case the substitution of a leucine for a tyrosine at a critical position within this 56-amino acid polypeptide chain results in a transformation of the entire fold of the backbone of this polypeptide.  This single substitution causes 85% of the amino acid residues to change their secondary structure.  The spatial distribution of the two alternate side-chains, which brings about this conformational shift, is shown in the model structures.  The N-terminal amino acids are shown in orange and the C-terminal amino acids in blue.</a:t>
            </a:r>
          </a:p>
        </p:txBody>
      </p:sp>
    </p:spTree>
    <p:extLst>
      <p:ext uri="{BB962C8B-B14F-4D97-AF65-F5344CB8AC3E}">
        <p14:creationId xmlns:p14="http://schemas.microsoft.com/office/powerpoint/2010/main" val="4184543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8965ACDA-FFCA-4880-ABD8-C2F16578F7F5}" type="slidenum">
              <a:rPr lang="en-US" altLang="en-US" sz="1200"/>
              <a:pPr eaLnBrk="1" hangingPunct="1"/>
              <a:t>30</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350257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5E5FE8C-F91E-43F0-B6DB-C9B204F315A3}" type="slidenum">
              <a:rPr lang="en-US" altLang="en-US" sz="1200"/>
              <a:pPr eaLnBrk="1" hangingPunct="1"/>
              <a:t>31</a:t>
            </a:fld>
            <a:endParaRPr lang="en-US" altLang="en-US" sz="12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7309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D or F. The major differences in the proteins would</a:t>
            </a:r>
            <a:r>
              <a:rPr lang="en-US" baseline="0" dirty="0" smtClean="0"/>
              <a:t> be the assembly of quaternary structure and the interfaces between subunits.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32</a:t>
            </a:fld>
            <a:endParaRPr lang="en-US"/>
          </a:p>
        </p:txBody>
      </p:sp>
    </p:spTree>
    <p:extLst>
      <p:ext uri="{BB962C8B-B14F-4D97-AF65-F5344CB8AC3E}">
        <p14:creationId xmlns:p14="http://schemas.microsoft.com/office/powerpoint/2010/main" val="610565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8459782B-11B2-46A7-9036-921AD877082C}" type="slidenum">
              <a:rPr lang="en-US" altLang="en-US" sz="1200" smtClean="0"/>
              <a:pPr eaLnBrk="1" hangingPunct="1"/>
              <a:t>34</a:t>
            </a:fld>
            <a:endParaRPr lang="en-US" altLang="en-US" sz="1200"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ndParaRPr>
          </a:p>
        </p:txBody>
      </p:sp>
    </p:spTree>
    <p:extLst>
      <p:ext uri="{BB962C8B-B14F-4D97-AF65-F5344CB8AC3E}">
        <p14:creationId xmlns:p14="http://schemas.microsoft.com/office/powerpoint/2010/main" val="286391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defRPr>
            </a:lvl1pPr>
            <a:lvl2pPr marL="742950" indent="-285750" defTabSz="930275" eaLnBrk="0" hangingPunct="0">
              <a:defRPr sz="2000">
                <a:solidFill>
                  <a:schemeClr val="tx1"/>
                </a:solidFill>
                <a:latin typeface="Arial" pitchFamily="34" charset="0"/>
              </a:defRPr>
            </a:lvl2pPr>
            <a:lvl3pPr marL="1143000" indent="-228600" defTabSz="930275" eaLnBrk="0" hangingPunct="0">
              <a:defRPr sz="2000">
                <a:solidFill>
                  <a:schemeClr val="tx1"/>
                </a:solidFill>
                <a:latin typeface="Arial" pitchFamily="34" charset="0"/>
              </a:defRPr>
            </a:lvl3pPr>
            <a:lvl4pPr marL="1600200" indent="-228600" defTabSz="930275" eaLnBrk="0" hangingPunct="0">
              <a:defRPr sz="2000">
                <a:solidFill>
                  <a:schemeClr val="tx1"/>
                </a:solidFill>
                <a:latin typeface="Arial" pitchFamily="34" charset="0"/>
              </a:defRPr>
            </a:lvl4pPr>
            <a:lvl5pPr marL="2057400" indent="-228600" defTabSz="930275" eaLnBrk="0" hangingPunct="0">
              <a:defRPr sz="2000">
                <a:solidFill>
                  <a:schemeClr val="tx1"/>
                </a:solidFill>
                <a:latin typeface="Arial" pitchFamily="34" charset="0"/>
              </a:defRPr>
            </a:lvl5pPr>
            <a:lvl6pPr marL="2514600" indent="-228600" defTabSz="930275" eaLnBrk="0" fontAlgn="base" hangingPunct="0">
              <a:spcBef>
                <a:spcPct val="0"/>
              </a:spcBef>
              <a:spcAft>
                <a:spcPct val="0"/>
              </a:spcAft>
              <a:defRPr sz="2000">
                <a:solidFill>
                  <a:schemeClr val="tx1"/>
                </a:solidFill>
                <a:latin typeface="Arial" pitchFamily="34" charset="0"/>
              </a:defRPr>
            </a:lvl6pPr>
            <a:lvl7pPr marL="2971800" indent="-228600" defTabSz="930275" eaLnBrk="0" fontAlgn="base" hangingPunct="0">
              <a:spcBef>
                <a:spcPct val="0"/>
              </a:spcBef>
              <a:spcAft>
                <a:spcPct val="0"/>
              </a:spcAft>
              <a:defRPr sz="2000">
                <a:solidFill>
                  <a:schemeClr val="tx1"/>
                </a:solidFill>
                <a:latin typeface="Arial" pitchFamily="34" charset="0"/>
              </a:defRPr>
            </a:lvl7pPr>
            <a:lvl8pPr marL="3429000" indent="-228600" defTabSz="930275" eaLnBrk="0" fontAlgn="base" hangingPunct="0">
              <a:spcBef>
                <a:spcPct val="0"/>
              </a:spcBef>
              <a:spcAft>
                <a:spcPct val="0"/>
              </a:spcAft>
              <a:defRPr sz="2000">
                <a:solidFill>
                  <a:schemeClr val="tx1"/>
                </a:solidFill>
                <a:latin typeface="Arial" pitchFamily="34" charset="0"/>
              </a:defRPr>
            </a:lvl8pPr>
            <a:lvl9pPr marL="3886200" indent="-228600" defTabSz="930275" eaLnBrk="0" fontAlgn="base" hangingPunct="0">
              <a:spcBef>
                <a:spcPct val="0"/>
              </a:spcBef>
              <a:spcAft>
                <a:spcPct val="0"/>
              </a:spcAft>
              <a:defRPr sz="2000">
                <a:solidFill>
                  <a:schemeClr val="tx1"/>
                </a:solidFill>
                <a:latin typeface="Arial" pitchFamily="34" charset="0"/>
              </a:defRPr>
            </a:lvl9pPr>
          </a:lstStyle>
          <a:p>
            <a:pPr eaLnBrk="1" hangingPunct="1"/>
            <a:fld id="{02A2AD45-77F6-4447-9C8A-68EBCFFCE056}" type="slidenum">
              <a:rPr lang="en-US" altLang="en-US" sz="1200" smtClean="0"/>
              <a:pPr eaLnBrk="1" hangingPunct="1"/>
              <a:t>35</a:t>
            </a:fld>
            <a:endParaRPr lang="en-US" altLang="en-US" sz="1200"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rPr>
              <a:t>Let’s see how far the class can get with hints here. </a:t>
            </a:r>
          </a:p>
        </p:txBody>
      </p:sp>
    </p:spTree>
    <p:extLst>
      <p:ext uri="{BB962C8B-B14F-4D97-AF65-F5344CB8AC3E}">
        <p14:creationId xmlns:p14="http://schemas.microsoft.com/office/powerpoint/2010/main" val="3689238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5C176E6-8F27-4BFD-A821-340CB5590CE1}" type="slidenum">
              <a:rPr lang="en-US" altLang="en-US" sz="1200"/>
              <a:pPr eaLnBrk="1" hangingPunct="1"/>
              <a:t>36</a:t>
            </a:fld>
            <a:endParaRPr lang="en-US" altLang="en-US"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120671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B1B80574-ED8D-44AD-8CBE-CAB21907621B}" type="slidenum">
              <a:rPr lang="en-US" altLang="en-US" sz="1200"/>
              <a:pPr eaLnBrk="1" hangingPunct="1"/>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1180863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756DAA51-913F-48E7-898C-C659B04849C6}" type="slidenum">
              <a:rPr lang="en-US" altLang="en-US" sz="1200"/>
              <a:pPr eaLnBrk="1" hangingPunct="1"/>
              <a:t>3</a:t>
            </a:fld>
            <a:endParaRPr lang="en-US" alt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1.  Amino acid backbone is a-carbon between NH2 &amp; COOH groups; all but one (glycine) have symmetric centers so there are 2 stereoisomers D- &amp; L-amino acids; only L-form in proteins</a:t>
            </a:r>
          </a:p>
        </p:txBody>
      </p:sp>
    </p:spTree>
    <p:extLst>
      <p:ext uri="{BB962C8B-B14F-4D97-AF65-F5344CB8AC3E}">
        <p14:creationId xmlns:p14="http://schemas.microsoft.com/office/powerpoint/2010/main" val="1423800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259CD604-83BF-43BD-8776-B50792E72907}" type="slidenum">
              <a:rPr lang="en-US" altLang="en-US" sz="1200"/>
              <a:pPr eaLnBrk="1" hangingPunct="1"/>
              <a:t>39</a:t>
            </a:fld>
            <a:endParaRPr lang="en-US" altLang="en-US"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This example shows ion-exchange chromatography</a:t>
            </a:r>
          </a:p>
        </p:txBody>
      </p:sp>
    </p:spTree>
    <p:extLst>
      <p:ext uri="{BB962C8B-B14F-4D97-AF65-F5344CB8AC3E}">
        <p14:creationId xmlns:p14="http://schemas.microsoft.com/office/powerpoint/2010/main" val="376058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899834A5-651B-44B0-9FF6-AD0D9BED4B3C}" type="slidenum">
              <a:rPr lang="en-US" altLang="en-US" sz="1200"/>
              <a:pPr eaLnBrk="1" hangingPunct="1"/>
              <a:t>40</a:t>
            </a:fld>
            <a:endParaRPr lang="en-US" altLang="en-US" sz="12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itchFamily="34" charset="0"/>
                <a:ea typeface="ＭＳ Ｐゴシック" pitchFamily="34" charset="-128"/>
              </a:rPr>
              <a:t>Answer is C</a:t>
            </a:r>
          </a:p>
        </p:txBody>
      </p:sp>
    </p:spTree>
    <p:extLst>
      <p:ext uri="{BB962C8B-B14F-4D97-AF65-F5344CB8AC3E}">
        <p14:creationId xmlns:p14="http://schemas.microsoft.com/office/powerpoint/2010/main" val="3043912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6251B7E1-1510-4F45-A5CA-40D0DB596768}" type="slidenum">
              <a:rPr lang="en-US" altLang="en-US" sz="1200"/>
              <a:pPr eaLnBrk="1" hangingPunct="1"/>
              <a:t>41</a:t>
            </a:fld>
            <a:endParaRPr lang="en-US" altLang="en-US"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96002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0D6BDB1-A8A2-4038-8A80-F613B7B16F58}" type="slidenum">
              <a:rPr lang="en-US" altLang="en-US" sz="1200"/>
              <a:pPr eaLnBrk="1" hangingPunct="1"/>
              <a:t>42</a:t>
            </a:fld>
            <a:endParaRPr lang="en-US" altLang="en-US" sz="12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452030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6ED6DA42-88CA-47E1-89FA-27634FD42AF8}" type="slidenum">
              <a:rPr lang="en-US" altLang="en-US" sz="1200"/>
              <a:pPr algn="r" eaLnBrk="1" hangingPunct="1"/>
              <a:t>43</a:t>
            </a:fld>
            <a:endParaRPr lang="en-US" altLang="en-US" sz="1200"/>
          </a:p>
        </p:txBody>
      </p:sp>
      <p:sp>
        <p:nvSpPr>
          <p:cNvPr id="86018" name="Rectangle 2"/>
          <p:cNvSpPr>
            <a:spLocks noGrp="1" noRot="1" noChangeAspect="1" noChangeArrowheads="1" noTextEdit="1"/>
          </p:cNvSpPr>
          <p:nvPr>
            <p:ph type="sldImg"/>
          </p:nvPr>
        </p:nvSpPr>
        <p:spPr>
          <a:xfrm>
            <a:off x="1177925" y="695325"/>
            <a:ext cx="4641850" cy="3481388"/>
          </a:xfrm>
          <a:ln/>
        </p:spPr>
      </p:sp>
      <p:sp>
        <p:nvSpPr>
          <p:cNvPr id="8601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http://www.youtube.com/watch?v=a5aLlm9q-Xc</a:t>
            </a:r>
          </a:p>
          <a:p>
            <a:pPr eaLnBrk="1" hangingPunct="1"/>
            <a:endParaRPr lang="en-US" altLang="en-US" smtClean="0">
              <a:latin typeface="Arial" pitchFamily="34" charset="0"/>
              <a:ea typeface="ＭＳ Ｐゴシック" pitchFamily="34" charset="-128"/>
            </a:endParaRPr>
          </a:p>
          <a:p>
            <a:pPr eaLnBrk="1" hangingPunct="1"/>
            <a:r>
              <a:rPr lang="en-US" altLang="en-US" b="1" smtClean="0">
                <a:latin typeface="Arial" pitchFamily="34" charset="0"/>
                <a:ea typeface="ＭＳ Ｐゴシック" pitchFamily="34" charset="-128"/>
              </a:rPr>
              <a:t>Matrix-Assisted Laser Desorption Ionization (MALDI)</a:t>
            </a:r>
            <a:r>
              <a:rPr lang="en-US" altLang="en-US" smtClean="0">
                <a:latin typeface="Arial" pitchFamily="34" charset="0"/>
                <a:ea typeface="ＭＳ Ｐゴシック" pitchFamily="34" charset="-128"/>
              </a:rPr>
              <a:t> typically utilizes a nitrogen laser at 337nM as the ionization source.  The sample is mixed with a matrix, and allowed to dry prior to insertion into the mass spectrometer.  Crystallization of the sample within the matrix is an important component of successful MALDI analysis.  A variety of matrices, present in great excess relative to the sample amount, are used to span the range of compounds classes amenable to MALDI mass analysis.  Formation of sample ions, upon laser irradiation, involves a proton transfer reaction involving the matrix (which absorbs the UV photon) and the analyte.  The ions are then accelerated into a time-of-flight mass analyzer for mass analysis.  Typical matrices include, a-cyano-4-hydroxycinnamic acid, sinapinic acid and 2,5-dihydroxybenzoic acid.  MALDI can be done routinely to m/z 100,000 and there are many examples of analyses going well above this mass range</a:t>
            </a:r>
          </a:p>
        </p:txBody>
      </p:sp>
    </p:spTree>
    <p:extLst>
      <p:ext uri="{BB962C8B-B14F-4D97-AF65-F5344CB8AC3E}">
        <p14:creationId xmlns:p14="http://schemas.microsoft.com/office/powerpoint/2010/main" val="2589257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BDC3905-701D-4251-B4A1-669FDCD521DE}" type="slidenum">
              <a:rPr lang="en-US" altLang="en-US" sz="1200"/>
              <a:pPr algn="r" eaLnBrk="1" hangingPunct="1"/>
              <a:t>44</a:t>
            </a:fld>
            <a:endParaRPr lang="en-US" altLang="en-US" sz="1200"/>
          </a:p>
        </p:txBody>
      </p:sp>
      <p:sp>
        <p:nvSpPr>
          <p:cNvPr id="88066" name="Rectangle 2"/>
          <p:cNvSpPr>
            <a:spLocks noGrp="1" noRot="1" noChangeAspect="1" noChangeArrowheads="1" noTextEdit="1"/>
          </p:cNvSpPr>
          <p:nvPr>
            <p:ph type="sldImg"/>
          </p:nvPr>
        </p:nvSpPr>
        <p:spPr>
          <a:xfrm>
            <a:off x="1177925" y="695325"/>
            <a:ext cx="4641850" cy="3481388"/>
          </a:xfrm>
          <a:ln/>
        </p:spPr>
      </p:sp>
      <p:sp>
        <p:nvSpPr>
          <p:cNvPr id="8806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541262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2F98C99C-CD31-4FC7-8C09-2D9C45FA9A0C}" type="slidenum">
              <a:rPr lang="en-US" altLang="en-US" sz="1200"/>
              <a:pPr algn="r" eaLnBrk="1" hangingPunct="1"/>
              <a:t>45</a:t>
            </a:fld>
            <a:endParaRPr lang="en-US" altLang="en-US" sz="1200"/>
          </a:p>
        </p:txBody>
      </p:sp>
      <p:sp>
        <p:nvSpPr>
          <p:cNvPr id="90114" name="Rectangle 2"/>
          <p:cNvSpPr>
            <a:spLocks noGrp="1" noRot="1" noChangeAspect="1" noChangeArrowheads="1" noTextEdit="1"/>
          </p:cNvSpPr>
          <p:nvPr>
            <p:ph type="sldImg"/>
          </p:nvPr>
        </p:nvSpPr>
        <p:spPr>
          <a:xfrm>
            <a:off x="1177925" y="695325"/>
            <a:ext cx="4641850" cy="3481388"/>
          </a:xfrm>
          <a:ln/>
        </p:spPr>
      </p:sp>
      <p:sp>
        <p:nvSpPr>
          <p:cNvPr id="9011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255216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D930DFF-339C-422A-A366-8331CF9E5AE2}" type="slidenum">
              <a:rPr lang="en-US" altLang="en-US" sz="1200"/>
              <a:pPr algn="r" eaLnBrk="1" hangingPunct="1"/>
              <a:t>47</a:t>
            </a:fld>
            <a:endParaRPr lang="en-US" altLang="en-US" sz="1200"/>
          </a:p>
        </p:txBody>
      </p:sp>
      <p:sp>
        <p:nvSpPr>
          <p:cNvPr id="92162" name="Rectangle 2"/>
          <p:cNvSpPr>
            <a:spLocks noGrp="1" noRot="1" noChangeAspect="1" noChangeArrowheads="1" noTextEdit="1"/>
          </p:cNvSpPr>
          <p:nvPr>
            <p:ph type="sldImg"/>
          </p:nvPr>
        </p:nvSpPr>
        <p:spPr>
          <a:xfrm>
            <a:off x="1177925" y="695325"/>
            <a:ext cx="4641850" cy="3481388"/>
          </a:xfrm>
          <a:ln/>
        </p:spPr>
      </p:sp>
      <p:sp>
        <p:nvSpPr>
          <p:cNvPr id="9216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898779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A4ECD67-4553-4E96-B309-4DE2E7E849A5}" type="slidenum">
              <a:rPr lang="en-US" altLang="en-US" sz="1200"/>
              <a:pPr algn="r" eaLnBrk="1" hangingPunct="1"/>
              <a:t>48</a:t>
            </a:fld>
            <a:endParaRPr lang="en-US" altLang="en-US" sz="12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In SDS PAGE, SDS equalizes charge density of all proteins and only separator is mass</a:t>
            </a:r>
          </a:p>
        </p:txBody>
      </p:sp>
    </p:spTree>
    <p:extLst>
      <p:ext uri="{BB962C8B-B14F-4D97-AF65-F5344CB8AC3E}">
        <p14:creationId xmlns:p14="http://schemas.microsoft.com/office/powerpoint/2010/main" val="1171540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66641562-BE5A-4955-A99E-A22003645546}" type="slidenum">
              <a:rPr lang="en-US" altLang="en-US" sz="1200"/>
              <a:pPr algn="r" eaLnBrk="1" hangingPunct="1"/>
              <a:t>49</a:t>
            </a:fld>
            <a:endParaRPr lang="en-US" altLang="en-US" sz="1200"/>
          </a:p>
        </p:txBody>
      </p:sp>
      <p:sp>
        <p:nvSpPr>
          <p:cNvPr id="96258" name="Rectangle 2"/>
          <p:cNvSpPr>
            <a:spLocks noGrp="1" noRot="1" noChangeAspect="1" noChangeArrowheads="1" noTextEdit="1"/>
          </p:cNvSpPr>
          <p:nvPr>
            <p:ph type="sldImg"/>
          </p:nvPr>
        </p:nvSpPr>
        <p:spPr>
          <a:xfrm>
            <a:off x="1177925" y="695325"/>
            <a:ext cx="4641850" cy="3481388"/>
          </a:xfrm>
          <a:ln/>
        </p:spPr>
      </p:sp>
      <p:sp>
        <p:nvSpPr>
          <p:cNvPr id="9625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21079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Answer is D</a:t>
            </a: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92DB68-A94B-4227-B4AA-08155F5F54A4}" type="slidenum">
              <a:rPr lang="en-US" altLang="en-US" sz="1200"/>
              <a:pPr eaLnBrk="1" hangingPunct="1"/>
              <a:t>4</a:t>
            </a:fld>
            <a:endParaRPr lang="en-US" altLang="en-US" sz="1200"/>
          </a:p>
        </p:txBody>
      </p:sp>
    </p:spTree>
    <p:extLst>
      <p:ext uri="{BB962C8B-B14F-4D97-AF65-F5344CB8AC3E}">
        <p14:creationId xmlns:p14="http://schemas.microsoft.com/office/powerpoint/2010/main" val="1554786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0C5E6517-F922-4674-93DD-E8C7A93BE08B}" type="slidenum">
              <a:rPr lang="en-US" altLang="en-US" sz="1200"/>
              <a:pPr algn="r" eaLnBrk="1" hangingPunct="1"/>
              <a:t>50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25723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7E5B23A-9050-46DC-99D8-FB686C754EF4}" type="slidenum">
              <a:rPr lang="en-US" altLang="en-US" sz="1200"/>
              <a:pPr algn="r" eaLnBrk="1" hangingPunct="1"/>
              <a:t>51</a:t>
            </a:fld>
            <a:endParaRPr lang="en-US" altLang="en-US" sz="12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i="1" smtClean="0">
                <a:latin typeface="Arial" pitchFamily="34" charset="0"/>
                <a:ea typeface="ＭＳ Ｐゴシック" pitchFamily="34" charset="-128"/>
              </a:rPr>
              <a:t>Remember from physics that diffraction is the bending of a wave as it passes through an aperture or by an object</a:t>
            </a:r>
          </a:p>
          <a:p>
            <a:pPr eaLnBrk="1" hangingPunct="1">
              <a:lnSpc>
                <a:spcPct val="80000"/>
              </a:lnSpc>
            </a:pPr>
            <a:endParaRPr lang="en-US" altLang="en-US" sz="800" i="1" smtClean="0">
              <a:latin typeface="Arial" pitchFamily="34" charset="0"/>
              <a:ea typeface="ＭＳ Ｐゴシック" pitchFamily="34" charset="-128"/>
            </a:endParaRPr>
          </a:p>
          <a:p>
            <a:pPr eaLnBrk="1" hangingPunct="1">
              <a:lnSpc>
                <a:spcPct val="80000"/>
              </a:lnSpc>
            </a:pPr>
            <a:r>
              <a:rPr lang="en-US" altLang="en-US" sz="800" i="1" smtClean="0">
                <a:latin typeface="Arial" pitchFamily="34" charset="0"/>
                <a:ea typeface="ＭＳ Ｐゴシック" pitchFamily="34" charset="-128"/>
              </a:rPr>
              <a:t>a</a:t>
            </a:r>
            <a:r>
              <a:rPr lang="en-US" altLang="en-US" sz="800" smtClean="0">
                <a:latin typeface="Arial" pitchFamily="34" charset="0"/>
                <a:ea typeface="ＭＳ Ｐゴシック" pitchFamily="34" charset="-128"/>
              </a:rPr>
              <a:t>sinθ = </a:t>
            </a:r>
            <a:r>
              <a:rPr lang="en-US" altLang="en-US" sz="800" i="1" smtClean="0">
                <a:latin typeface="Arial" pitchFamily="34" charset="0"/>
                <a:ea typeface="ＭＳ Ｐゴシック" pitchFamily="34" charset="-128"/>
              </a:rPr>
              <a:t>n</a:t>
            </a:r>
            <a:r>
              <a:rPr lang="en-US" altLang="en-US" sz="800" smtClean="0">
                <a:latin typeface="Arial" pitchFamily="34" charset="0"/>
                <a:ea typeface="ＭＳ Ｐゴシック" pitchFamily="34" charset="-128"/>
              </a:rPr>
              <a:t>λ for a double slit, where a is the distance between slits and gives location of maximal interference</a:t>
            </a:r>
          </a:p>
          <a:p>
            <a:pPr eaLnBrk="1" hangingPunct="1">
              <a:lnSpc>
                <a:spcPct val="80000"/>
              </a:lnSpc>
            </a:pPr>
            <a:r>
              <a:rPr lang="en-US" altLang="en-US" sz="800" smtClean="0">
                <a:latin typeface="Arial" pitchFamily="34" charset="0"/>
                <a:ea typeface="ＭＳ Ｐゴシック" pitchFamily="34" charset="-128"/>
              </a:rPr>
              <a:t>I.  Steps in </a:t>
            </a:r>
            <a:r>
              <a:rPr lang="en-US" altLang="en-US" sz="800" b="1" smtClean="0">
                <a:latin typeface="Arial" pitchFamily="34" charset="0"/>
                <a:ea typeface="ＭＳ Ｐゴシック" pitchFamily="34" charset="-128"/>
              </a:rPr>
              <a:t>X-ray diffraction</a:t>
            </a:r>
            <a:r>
              <a:rPr lang="en-US" altLang="en-US" sz="800" smtClean="0">
                <a:latin typeface="Arial" pitchFamily="34" charset="0"/>
                <a:ea typeface="ＭＳ Ｐゴシック" pitchFamily="34" charset="-128"/>
              </a:rPr>
              <a:t> (</a:t>
            </a:r>
            <a:r>
              <a:rPr lang="en-US" altLang="en-US" sz="800" b="1" smtClean="0">
                <a:latin typeface="Arial" pitchFamily="34" charset="0"/>
                <a:ea typeface="ＭＳ Ｐゴシック" pitchFamily="34" charset="-128"/>
              </a:rPr>
              <a:t>X-ray crystallography</a:t>
            </a:r>
            <a:r>
              <a:rPr lang="en-US" altLang="en-US" sz="800" smtClean="0">
                <a:latin typeface="Arial" pitchFamily="34" charset="0"/>
                <a:ea typeface="ＭＳ Ｐゴシック" pitchFamily="34" charset="-128"/>
              </a:rPr>
              <a:t>) – must get most purified preparation of protein possible</a:t>
            </a:r>
          </a:p>
          <a:p>
            <a:pPr eaLnBrk="1" hangingPunct="1">
              <a:lnSpc>
                <a:spcPct val="80000"/>
              </a:lnSpc>
            </a:pPr>
            <a:r>
              <a:rPr lang="en-US" altLang="en-US" sz="800" smtClean="0">
                <a:latin typeface="Arial" pitchFamily="34" charset="0"/>
                <a:ea typeface="ＭＳ Ｐゴシック" pitchFamily="34" charset="-128"/>
              </a:rPr>
              <a:t>	A.  Protein crystals are needed before X-ray crystallography can be used to characterize proteins</a:t>
            </a:r>
          </a:p>
          <a:p>
            <a:pPr eaLnBrk="1" hangingPunct="1">
              <a:lnSpc>
                <a:spcPct val="80000"/>
              </a:lnSpc>
            </a:pPr>
            <a:r>
              <a:rPr lang="en-US" altLang="en-US" sz="800" smtClean="0">
                <a:latin typeface="Arial" pitchFamily="34" charset="0"/>
                <a:ea typeface="ＭＳ Ｐゴシック" pitchFamily="34" charset="-128"/>
              </a:rPr>
              <a:t>		1.  Crystal is composed of a regularly repeating arrangement of a unit cell (a single protein)</a:t>
            </a:r>
          </a:p>
          <a:p>
            <a:pPr eaLnBrk="1" hangingPunct="1">
              <a:lnSpc>
                <a:spcPct val="80000"/>
              </a:lnSpc>
            </a:pPr>
            <a:r>
              <a:rPr lang="en-US" altLang="en-US" sz="800" smtClean="0">
                <a:latin typeface="Arial" pitchFamily="34" charset="0"/>
                <a:ea typeface="ＭＳ Ｐゴシック" pitchFamily="34" charset="-128"/>
              </a:rPr>
              <a:t>		2.  The ability to make a protein crystal is one of the best guarantees of molecular purity</a:t>
            </a:r>
          </a:p>
          <a:p>
            <a:pPr eaLnBrk="1" hangingPunct="1">
              <a:lnSpc>
                <a:spcPct val="80000"/>
              </a:lnSpc>
            </a:pPr>
            <a:r>
              <a:rPr lang="en-US" altLang="en-US" sz="800" smtClean="0">
                <a:latin typeface="Arial" pitchFamily="34" charset="0"/>
                <a:ea typeface="ＭＳ Ｐゴシック" pitchFamily="34" charset="-128"/>
              </a:rPr>
              <a:t>	B.  Protein crystal, once formed, is bombarded with a fine X-ray beam of monochromatic wavelength</a:t>
            </a:r>
          </a:p>
          <a:p>
            <a:pPr eaLnBrk="1" hangingPunct="1">
              <a:lnSpc>
                <a:spcPct val="80000"/>
              </a:lnSpc>
            </a:pPr>
            <a:r>
              <a:rPr lang="en-US" altLang="en-US" sz="800" smtClean="0">
                <a:latin typeface="Arial" pitchFamily="34" charset="0"/>
                <a:ea typeface="ＭＳ Ｐゴシック" pitchFamily="34" charset="-128"/>
              </a:rPr>
              <a:t>		1.  Radiation that is scattered (diffracted) by electrons of protein's atoms strikes an electron-sensitive detector placed behind the crystal </a:t>
            </a:r>
          </a:p>
          <a:p>
            <a:pPr eaLnBrk="1" hangingPunct="1">
              <a:lnSpc>
                <a:spcPct val="80000"/>
              </a:lnSpc>
            </a:pPr>
            <a:r>
              <a:rPr lang="en-US" altLang="en-US" sz="800" smtClean="0">
                <a:latin typeface="Arial" pitchFamily="34" charset="0"/>
                <a:ea typeface="ＭＳ Ｐゴシック" pitchFamily="34" charset="-128"/>
              </a:rPr>
              <a:t>		2.  Diffraction pattern produced by the crystal is determined by the structure within protein; atoms in the crystal are in a repeating pattern, </a:t>
            </a:r>
          </a:p>
          <a:p>
            <a:pPr eaLnBrk="1" hangingPunct="1">
              <a:lnSpc>
                <a:spcPct val="80000"/>
              </a:lnSpc>
            </a:pPr>
            <a:r>
              <a:rPr lang="en-US" altLang="en-US" sz="800" smtClean="0">
                <a:latin typeface="Arial" pitchFamily="34" charset="0"/>
                <a:ea typeface="ＭＳ Ｐゴシック" pitchFamily="34" charset="-128"/>
              </a:rPr>
              <a:t>		3.  The large number of molecules in crystal reinforces reflections —&gt; it behaves like one large molecule</a:t>
            </a:r>
          </a:p>
          <a:p>
            <a:pPr eaLnBrk="1" hangingPunct="1">
              <a:lnSpc>
                <a:spcPct val="80000"/>
              </a:lnSpc>
            </a:pPr>
            <a:r>
              <a:rPr lang="en-US" altLang="en-US" sz="800" smtClean="0">
                <a:latin typeface="Arial" pitchFamily="34" charset="0"/>
                <a:ea typeface="ＭＳ Ｐゴシック" pitchFamily="34" charset="-128"/>
              </a:rPr>
              <a:t>II.  Data obtained</a:t>
            </a:r>
          </a:p>
          <a:p>
            <a:pPr eaLnBrk="1" hangingPunct="1">
              <a:lnSpc>
                <a:spcPct val="80000"/>
              </a:lnSpc>
            </a:pPr>
            <a:r>
              <a:rPr lang="en-US" altLang="en-US" sz="800" smtClean="0">
                <a:latin typeface="Arial" pitchFamily="34" charset="0"/>
                <a:ea typeface="ＭＳ Ｐゴシック" pitchFamily="34" charset="-128"/>
              </a:rPr>
              <a:t>	A.  Reflection positions &amp; intensities on plates are related mathematically to protein electron densities, since it is the electrons of the atoms that produced them; reflections appear as spots on plates</a:t>
            </a:r>
          </a:p>
          <a:p>
            <a:pPr eaLnBrk="1" hangingPunct="1">
              <a:lnSpc>
                <a:spcPct val="80000"/>
              </a:lnSpc>
            </a:pPr>
            <a:r>
              <a:rPr lang="en-US" altLang="en-US" sz="800" smtClean="0">
                <a:latin typeface="Arial" pitchFamily="34" charset="0"/>
                <a:ea typeface="ＭＳ Ｐゴシック" pitchFamily="34" charset="-128"/>
              </a:rPr>
              <a:t>		1.  Because of the way in which the crystal is bombarded, each plate represents a slice of molecule; one must analyze many plates to get a single diffraction pattern</a:t>
            </a:r>
          </a:p>
          <a:p>
            <a:pPr eaLnBrk="1" hangingPunct="1">
              <a:lnSpc>
                <a:spcPct val="80000"/>
              </a:lnSpc>
            </a:pPr>
            <a:r>
              <a:rPr lang="en-US" altLang="en-US" sz="800" smtClean="0">
                <a:latin typeface="Arial" pitchFamily="34" charset="0"/>
                <a:ea typeface="ＭＳ Ｐゴシック" pitchFamily="34" charset="-128"/>
              </a:rPr>
              <a:t>		2.  Resolution obtained by X-ray diffraction depends on the number of spots that are analyzed</a:t>
            </a:r>
          </a:p>
          <a:p>
            <a:pPr eaLnBrk="1" hangingPunct="1">
              <a:lnSpc>
                <a:spcPct val="80000"/>
              </a:lnSpc>
            </a:pPr>
            <a:r>
              <a:rPr lang="en-US" altLang="en-US" sz="800" smtClean="0">
                <a:latin typeface="Arial" pitchFamily="34" charset="0"/>
                <a:ea typeface="ＭＳ Ｐゴシック" pitchFamily="34" charset="-128"/>
              </a:rPr>
              <a:t>	B.  Spots closer to pattern center result from X-rays scattered at smaller angles from crystal; provide information about grosser aspects of protein (long spacings within molecule)</a:t>
            </a:r>
          </a:p>
          <a:p>
            <a:pPr eaLnBrk="1" hangingPunct="1">
              <a:lnSpc>
                <a:spcPct val="80000"/>
              </a:lnSpc>
            </a:pPr>
            <a:r>
              <a:rPr lang="en-US" altLang="en-US" sz="800" smtClean="0">
                <a:latin typeface="Arial" pitchFamily="34" charset="0"/>
                <a:ea typeface="ＭＳ Ｐゴシック" pitchFamily="34" charset="-128"/>
              </a:rPr>
              <a:t>	C.  Spots closer to periphery of photograph contain information about closely spaced aspects of molecules within crystal —&gt; resolution depends on the number of spots analyzed</a:t>
            </a:r>
          </a:p>
          <a:p>
            <a:pPr eaLnBrk="1" hangingPunct="1">
              <a:lnSpc>
                <a:spcPct val="80000"/>
              </a:lnSpc>
            </a:pPr>
            <a:r>
              <a:rPr lang="en-US" altLang="en-US" sz="800" smtClean="0">
                <a:latin typeface="Arial" pitchFamily="34" charset="0"/>
                <a:ea typeface="ＭＳ Ｐゴシック" pitchFamily="34" charset="-128"/>
              </a:rPr>
              <a:t>III.  Example: myoglobin, first protein whose structure was determined by X-ray diffraction; analyzed successively at resolutions of 6, 2 &amp; 1.4 Å, with years elapsing between each completed determination</a:t>
            </a:r>
          </a:p>
          <a:p>
            <a:pPr eaLnBrk="1" hangingPunct="1">
              <a:lnSpc>
                <a:spcPct val="80000"/>
              </a:lnSpc>
            </a:pPr>
            <a:r>
              <a:rPr lang="en-US" altLang="en-US" sz="800" smtClean="0">
                <a:latin typeface="Arial" pitchFamily="34" charset="0"/>
                <a:ea typeface="ＭＳ Ｐゴシック" pitchFamily="34" charset="-128"/>
              </a:rPr>
              <a:t>	A.  Since covalent bonds are 1 - 1.5 Å in length &amp; noncovalent bonds are between 2.8 Å &amp; 4Å in length, information gathered on protein depends on resolution achieved</a:t>
            </a:r>
          </a:p>
          <a:p>
            <a:pPr eaLnBrk="1" hangingPunct="1">
              <a:lnSpc>
                <a:spcPct val="80000"/>
              </a:lnSpc>
            </a:pPr>
            <a:r>
              <a:rPr lang="en-US" altLang="en-US" sz="800" smtClean="0">
                <a:latin typeface="Arial" pitchFamily="34" charset="0"/>
                <a:ea typeface="ＭＳ Ｐゴシック" pitchFamily="34" charset="-128"/>
              </a:rPr>
              <a:t>	B.  In myoglobin, at 6 Å resolution —&gt; showed manner in which myoglobin polypeptide chain is folded &amp; the location of the heme moiety, but it is not sufficient to show structure within chain</a:t>
            </a:r>
          </a:p>
          <a:p>
            <a:pPr eaLnBrk="1" hangingPunct="1">
              <a:lnSpc>
                <a:spcPct val="80000"/>
              </a:lnSpc>
            </a:pPr>
            <a:r>
              <a:rPr lang="en-US" altLang="en-US" sz="800" smtClean="0">
                <a:latin typeface="Arial" pitchFamily="34" charset="0"/>
                <a:ea typeface="ＭＳ Ｐゴシック" pitchFamily="34" charset="-128"/>
              </a:rPr>
              <a:t>		1.  At 2 Å resolution —&gt; groups of atoms could be separated from one another</a:t>
            </a:r>
          </a:p>
          <a:p>
            <a:pPr eaLnBrk="1" hangingPunct="1">
              <a:lnSpc>
                <a:spcPct val="80000"/>
              </a:lnSpc>
            </a:pPr>
            <a:r>
              <a:rPr lang="en-US" altLang="en-US" sz="800" smtClean="0">
                <a:latin typeface="Arial" pitchFamily="34" charset="0"/>
                <a:ea typeface="ＭＳ Ｐゴシック" pitchFamily="34" charset="-128"/>
              </a:rPr>
              <a:t>		2.  At 1.4 Å resolution —&gt; positions of individual atoms were determined</a:t>
            </a:r>
          </a:p>
          <a:p>
            <a:pPr eaLnBrk="1" hangingPunct="1">
              <a:lnSpc>
                <a:spcPct val="80000"/>
              </a:lnSpc>
            </a:pPr>
            <a:r>
              <a:rPr lang="en-US" altLang="en-US" sz="800" smtClean="0">
                <a:latin typeface="Arial" pitchFamily="34" charset="0"/>
                <a:ea typeface="ＭＳ Ｐゴシック" pitchFamily="34" charset="-128"/>
              </a:rPr>
              <a:t>	C.  By the end of 2002, the structure of &gt;250 proteins had been determined at atomic resolution (&gt;1.2 Å) &amp; a handful as low as 0.8 Å</a:t>
            </a:r>
          </a:p>
          <a:p>
            <a:pPr eaLnBrk="1" hangingPunct="1">
              <a:lnSpc>
                <a:spcPct val="80000"/>
              </a:lnSpc>
            </a:pPr>
            <a:r>
              <a:rPr lang="en-US" altLang="en-US" sz="800" smtClean="0">
                <a:latin typeface="Arial" pitchFamily="34" charset="0"/>
                <a:ea typeface="ＭＳ Ｐゴシック" pitchFamily="34" charset="-128"/>
              </a:rPr>
              <a:t>http://www.youtube.com/watch?v=ejqleVj4plE</a:t>
            </a:r>
          </a:p>
        </p:txBody>
      </p:sp>
    </p:spTree>
    <p:extLst>
      <p:ext uri="{BB962C8B-B14F-4D97-AF65-F5344CB8AC3E}">
        <p14:creationId xmlns:p14="http://schemas.microsoft.com/office/powerpoint/2010/main" val="3209956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ECCC2DD-0AB7-4D8D-827A-ECE35A8A8096}" type="slidenum">
              <a:rPr lang="en-US" altLang="en-US" sz="1200"/>
              <a:pPr algn="r" eaLnBrk="1" hangingPunct="1"/>
              <a:t>52</a:t>
            </a:fld>
            <a:endParaRPr lang="en-US" altLang="en-US" sz="1200"/>
          </a:p>
        </p:txBody>
      </p:sp>
      <p:sp>
        <p:nvSpPr>
          <p:cNvPr id="102402" name="Rectangle 2"/>
          <p:cNvSpPr>
            <a:spLocks noGrp="1" noRot="1" noChangeAspect="1" noChangeArrowheads="1" noTextEdit="1"/>
          </p:cNvSpPr>
          <p:nvPr>
            <p:ph type="sldImg"/>
          </p:nvPr>
        </p:nvSpPr>
        <p:spPr>
          <a:xfrm>
            <a:off x="1177925" y="695325"/>
            <a:ext cx="4641850" cy="3481388"/>
          </a:xfrm>
          <a:ln/>
        </p:spPr>
      </p:sp>
      <p:sp>
        <p:nvSpPr>
          <p:cNvPr id="10240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082535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p53 is a tumor suppressor protein that in humans is encoded by the TP53 gene. p53 is crucial in multicellular organisms, where it regulates the cell cycle and, thus, functions as a tumor suppressor that is involved in preventing cancer. As such, p53 has been described as "the guardian of the genome" because of its role in conserving stability by preventing genome mutation.</a:t>
            </a:r>
          </a:p>
          <a:p>
            <a:endParaRPr lang="en-US" altLang="en-US" smtClean="0">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05970B88-308C-404D-80DE-762561C17606}" type="slidenum">
              <a:rPr lang="en-US" altLang="en-US" sz="1200"/>
              <a:pPr eaLnBrk="1" hangingPunct="1"/>
              <a:t>54</a:t>
            </a:fld>
            <a:endParaRPr lang="en-US" altLang="en-US" sz="1200"/>
          </a:p>
        </p:txBody>
      </p:sp>
    </p:spTree>
    <p:extLst>
      <p:ext uri="{BB962C8B-B14F-4D97-AF65-F5344CB8AC3E}">
        <p14:creationId xmlns:p14="http://schemas.microsoft.com/office/powerpoint/2010/main" val="1134489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p53 is a tumor suppressor protein that in humans is encoded by the TP53 gene. p53 is crucial in multicellular organisms, where it regulates the cell cycle and, thus, functions as a tumor suppressor that is involved in preventing cancer. As such, p53 has been described as "the guardian of the genome" because of its role in conserving stability by preventing genome mutation.</a:t>
            </a: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91FE0F1C-FF53-44FE-9EA7-5B6CFD0C40D0}" type="slidenum">
              <a:rPr lang="en-US" altLang="en-US" sz="1200"/>
              <a:pPr eaLnBrk="1" hangingPunct="1"/>
              <a:t>55</a:t>
            </a:fld>
            <a:endParaRPr lang="en-US" altLang="en-US" sz="1200"/>
          </a:p>
        </p:txBody>
      </p:sp>
    </p:spTree>
    <p:extLst>
      <p:ext uri="{BB962C8B-B14F-4D97-AF65-F5344CB8AC3E}">
        <p14:creationId xmlns:p14="http://schemas.microsoft.com/office/powerpoint/2010/main" val="3546608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D04A77D-4908-404F-9538-A559A5DB962D}" type="slidenum">
              <a:rPr lang="en-US" altLang="en-US" sz="1200"/>
              <a:pPr algn="r" eaLnBrk="1" hangingPunct="1"/>
              <a:t>56</a:t>
            </a:fld>
            <a:endParaRPr lang="en-US" altLang="en-US" sz="120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80000"/>
              </a:lnSpc>
            </a:pPr>
            <a:r>
              <a:rPr lang="en-US" altLang="en-US" sz="800" b="1" smtClean="0">
                <a:latin typeface="Arial" pitchFamily="34" charset="0"/>
                <a:ea typeface="ＭＳ Ｐゴシック" pitchFamily="34" charset="-128"/>
              </a:rPr>
              <a:t>http://www.cem.msu.edu/~reusch/VirtualText/Spectrpy/nmr/nmr1.html</a:t>
            </a:r>
          </a:p>
          <a:p>
            <a:pPr eaLnBrk="1" hangingPunct="1">
              <a:lnSpc>
                <a:spcPct val="80000"/>
              </a:lnSpc>
            </a:pPr>
            <a:r>
              <a:rPr lang="en-US" altLang="en-US" sz="800" b="1" smtClean="0">
                <a:latin typeface="Arial" pitchFamily="34" charset="0"/>
                <a:ea typeface="ＭＳ Ｐゴシック" pitchFamily="34" charset="-128"/>
              </a:rPr>
              <a:t>http://www2.chemistry.msu.edu/faculty/reusch/VirtTxtJml/Spectrpy/nmr/nmr1.htm</a:t>
            </a:r>
          </a:p>
          <a:p>
            <a:pPr eaLnBrk="1" hangingPunct="1">
              <a:lnSpc>
                <a:spcPct val="80000"/>
              </a:lnSpc>
            </a:pPr>
            <a:r>
              <a:rPr lang="en-US" altLang="en-US" sz="800" smtClean="0">
                <a:latin typeface="Arial" pitchFamily="34" charset="0"/>
                <a:ea typeface="ＭＳ Ｐゴシック" pitchFamily="34" charset="-128"/>
              </a:rPr>
              <a:t>may operate by sweeping the magnetic field. Using this terminology, we would find that at 2.34 T the proton signals shown above extend over a 4,200 Hz range (for a 100 MHz rf frequency, 42 ppm is 4,200 Hz). Most organic compounds exhibit proton resonances that fall within a 12 ppm range (the shaded area), and it is therefore necessary to use very sensitive and precise spectrometers to resolve structurally distinct sets of hydrogen atoms within this narrow range. In this respect it might be noted that the detection of a part-per-million difference is equivalent to detecting a 1 millimeter difference in distances of 1 kilometer. </a:t>
            </a: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Nice NMR tutorials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Unlike x-ray crystallography, NMR does not depend on having a crystalline sample; it simply requires a small volume of concentrated protein solution that is placed in a strong magnetic field.</a:t>
            </a:r>
          </a:p>
          <a:p>
            <a:pPr eaLnBrk="1" hangingPunct="1">
              <a:lnSpc>
                <a:spcPct val="80000"/>
              </a:lnSpc>
            </a:pPr>
            <a:r>
              <a:rPr lang="en-US" altLang="en-US" sz="800" b="1" smtClean="0">
                <a:latin typeface="Arial" pitchFamily="34" charset="0"/>
                <a:ea typeface="ＭＳ Ｐゴシック" pitchFamily="34" charset="-128"/>
              </a:rPr>
              <a:t>Certain atomic nuclei, and in particular those of hydrogen, have a magnetic moment or spin: that is, they have an intrinsic magnetization, like a bar magnet. The spin aligns along the strong magnetic field, but it can be changed to a misaligned, excited state in response to applied radiofrequency (RF) pulses of electromagnetic radiation. When the excited hydrogen nuclei return to their aligned state, they emit RF radiation, which can be measured and displayed as a spectrum.</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Chemical shift is the change in resonant frequency due to the local environment. Small changes in frequency 100 Hz out of 100-900 MHz.  In 2-D NMR shown, experiment is a series of RF pulses whose characteristics are highly controlled. Off-diagonal peaks are coupled hydrogens. Often pulse interval varied.</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For technical reasons the structure of small proteins of about 20,000 daltons or less can readily be determined by NMR spectroscopy. Resolution is lost as the size of a macromolecule increases. But recent technical advances have now pushed the limit to about 100,000 daltons, thereby making the majority of proteins accessible for structural analysis by NMR.</a:t>
            </a:r>
            <a:r>
              <a:rPr lang="en-US" altLang="en-US" sz="800" smtClean="0">
                <a:latin typeface="Arial" pitchFamily="34" charset="0"/>
                <a:ea typeface="ＭＳ Ｐゴシック" pitchFamily="34" charset="-128"/>
              </a:rPr>
              <a:t> </a:t>
            </a: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The NMR method is especially useful when a protein of interest has resisted attempts at crystallization, a common problem for many membrane proteins. Because NMR studies are performed in solution, this method also offers a convenient means of monitoring changes in protein structure, for example during protein folding or when a substrate binds to the protein. NMR is also used widely to investigate molecules other than proteins and is valuable, for example, as a method to determine the three-dimensional structures of RNA molecules and the complex carbohydrate side chains of glycoproteins.</a:t>
            </a: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endParaRPr lang="en-US" altLang="en-US" sz="800" b="1" smtClean="0">
              <a:latin typeface="Arial" pitchFamily="34" charset="0"/>
              <a:ea typeface="ＭＳ Ｐゴシック" pitchFamily="34" charset="-128"/>
            </a:endParaRPr>
          </a:p>
          <a:p>
            <a:pPr eaLnBrk="1" hangingPunct="1">
              <a:lnSpc>
                <a:spcPct val="80000"/>
              </a:lnSpc>
            </a:pPr>
            <a:r>
              <a:rPr lang="en-US" altLang="en-US" sz="800" b="1" smtClean="0">
                <a:latin typeface="Arial" pitchFamily="34" charset="0"/>
                <a:ea typeface="ＭＳ Ｐゴシック" pitchFamily="34" charset="-128"/>
              </a:rPr>
              <a:t>Figure 8-46. NMR spectroscopy.</a:t>
            </a:r>
            <a:r>
              <a:rPr lang="en-US" altLang="en-US" sz="800" smtClean="0">
                <a:latin typeface="Arial" pitchFamily="34" charset="0"/>
                <a:ea typeface="ＭＳ Ｐゴシック" pitchFamily="34" charset="-128"/>
              </a:rPr>
              <a:t> (A) An example of the data from an NMR machine. This two-dimensional NMR spectrum is derived from the C-terminal domain of the enzyme cellulase. The spots represent interactions between hydrogen atoms that are near neighbors in the protein and hence reflects the distance that separates them. Complex computing methods, in conjunction with the known amino acid sequence, enable possible compatible structures to be derived. In (B) 10 structures, which all satisfy the distance constraints equally well, are shown superimposed on one another, giving a good indication of the probable three-dimensional structure. (Courtesy of P. Kraulis.) </a:t>
            </a:r>
          </a:p>
        </p:txBody>
      </p:sp>
    </p:spTree>
    <p:extLst>
      <p:ext uri="{BB962C8B-B14F-4D97-AF65-F5344CB8AC3E}">
        <p14:creationId xmlns:p14="http://schemas.microsoft.com/office/powerpoint/2010/main" val="2348196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The Steps Involved in Structure Determination by Single-Particle </a:t>
            </a:r>
            <a:r>
              <a:rPr lang="en-US" dirty="0" err="1" smtClean="0"/>
              <a:t>Cryo</a:t>
            </a:r>
            <a:r>
              <a:rPr lang="en-US" dirty="0" smtClean="0"/>
              <a:t>-EMA single-particle project should start with a characterization of the specimen in negative stain (left arm of the workﬂow). Only once the EM images, or potentially 2D class averages, are satisfactory, i.e., the particles are mono-disperse and show little aggregation and a manageable degree of </a:t>
            </a:r>
            <a:r>
              <a:rPr lang="en-US" dirty="0" err="1" smtClean="0"/>
              <a:t>heteroge-neity</a:t>
            </a:r>
            <a:r>
              <a:rPr lang="en-US" dirty="0" smtClean="0"/>
              <a:t> (‘‘low-resolution’’ sample reﬁnement), is the sample ready for analysis by </a:t>
            </a:r>
            <a:r>
              <a:rPr lang="en-US" dirty="0" err="1" smtClean="0"/>
              <a:t>cryo</a:t>
            </a:r>
            <a:r>
              <a:rPr lang="en-US" dirty="0" smtClean="0"/>
              <a:t>-EM (right arm of the workﬂow). The images, 2D class averages and 3D maps obtained with vitriﬁed specimens may indicate that the sample requires further improvement to reach near-atomic resolution (‘‘high-resolution’’ </a:t>
            </a:r>
            <a:r>
              <a:rPr lang="en-US" dirty="0" err="1" smtClean="0"/>
              <a:t>sam-ple</a:t>
            </a:r>
            <a:r>
              <a:rPr lang="en-US" dirty="0" smtClean="0"/>
              <a:t> reﬁnement).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58</a:t>
            </a:fld>
            <a:endParaRPr lang="en-US"/>
          </a:p>
        </p:txBody>
      </p:sp>
    </p:spTree>
    <p:extLst>
      <p:ext uri="{BB962C8B-B14F-4D97-AF65-F5344CB8AC3E}">
        <p14:creationId xmlns:p14="http://schemas.microsoft.com/office/powerpoint/2010/main" val="3871805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Single-Particle </a:t>
            </a:r>
            <a:r>
              <a:rPr lang="en-US" dirty="0" err="1" smtClean="0"/>
              <a:t>Cryo</a:t>
            </a:r>
            <a:r>
              <a:rPr lang="en-US" dirty="0" smtClean="0"/>
              <a:t>-EM(A) Puriﬁed biological molecules are embedded in a thin layer of vitreous ice, in which they ideally adopt random orientations. The orientations are speciﬁed by the in-plane position parameters, x and y, and three Euler angles a, b, and g, which are reﬁned iteratively to high accuracies. The defocus values of the images are currently often determined separately.(B) Typical image of frozen-hydrated archaeal 20S proteasomes.(C) 3D reconstruction of the 20S proteasome at 3.3-A˚ resolution.(D) Side-chain densities of the map shown in (B) are comparable with those seen in maps determined by X-ray crystallography at a similar resolution.</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59</a:t>
            </a:fld>
            <a:endParaRPr lang="en-US"/>
          </a:p>
        </p:txBody>
      </p:sp>
    </p:spTree>
    <p:extLst>
      <p:ext uri="{BB962C8B-B14F-4D97-AF65-F5344CB8AC3E}">
        <p14:creationId xmlns:p14="http://schemas.microsoft.com/office/powerpoint/2010/main" val="2104769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F20EA63-08DF-4D01-8D85-6B449F288688}" type="slidenum">
              <a:rPr lang="en-US" altLang="en-US" sz="1200"/>
              <a:pPr algn="r" eaLnBrk="1" hangingPunct="1"/>
              <a:t>60</a:t>
            </a:fld>
            <a:endParaRPr lang="en-US" altLang="en-US" sz="1200"/>
          </a:p>
        </p:txBody>
      </p:sp>
      <p:sp>
        <p:nvSpPr>
          <p:cNvPr id="110594"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D4DCE83A-24A3-4B96-A9BA-ACE1B6CDF59B}" type="slidenum">
              <a:rPr lang="en-US" altLang="en-US" sz="1200"/>
              <a:pPr algn="r" eaLnBrk="1" hangingPunct="1"/>
              <a:t>60</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smtClean="0">
                <a:latin typeface="Arial" pitchFamily="34" charset="0"/>
                <a:ea typeface="ＭＳ Ｐゴシック" pitchFamily="34" charset="-128"/>
              </a:rPr>
              <a:t>Cryo-EM = cryo-electron microscopy</a:t>
            </a:r>
          </a:p>
          <a:p>
            <a:pPr eaLnBrk="1" hangingPunct="1">
              <a:lnSpc>
                <a:spcPct val="80000"/>
              </a:lnSpc>
            </a:pPr>
            <a:r>
              <a:rPr lang="en-US" altLang="en-US" sz="800" smtClean="0">
                <a:latin typeface="Arial" pitchFamily="34" charset="0"/>
                <a:ea typeface="ＭＳ Ｐゴシック" pitchFamily="34" charset="-128"/>
              </a:rPr>
              <a:t>Figure 1 | Structure of epsilon15</a:t>
            </a:r>
          </a:p>
          <a:p>
            <a:pPr eaLnBrk="1" hangingPunct="1">
              <a:lnSpc>
                <a:spcPct val="80000"/>
              </a:lnSpc>
            </a:pPr>
            <a:r>
              <a:rPr lang="en-US" altLang="en-US" sz="800" smtClean="0">
                <a:latin typeface="Arial" pitchFamily="34" charset="0"/>
                <a:ea typeface="ＭＳ Ｐゴシック" pitchFamily="34" charset="-128"/>
              </a:rPr>
              <a:t>bacteriophage. a, 200-kV CCD</a:t>
            </a:r>
          </a:p>
          <a:p>
            <a:pPr eaLnBrk="1" hangingPunct="1">
              <a:lnSpc>
                <a:spcPct val="80000"/>
              </a:lnSpc>
            </a:pPr>
            <a:r>
              <a:rPr lang="en-US" altLang="en-US" sz="800" smtClean="0">
                <a:latin typeface="Arial" pitchFamily="34" charset="0"/>
                <a:ea typeface="ＭＳ Ｐゴシック" pitchFamily="34" charset="-128"/>
              </a:rPr>
              <a:t>image of epsilon15 particles</a:t>
            </a:r>
          </a:p>
          <a:p>
            <a:pPr eaLnBrk="1" hangingPunct="1">
              <a:lnSpc>
                <a:spcPct val="80000"/>
              </a:lnSpc>
            </a:pPr>
            <a:r>
              <a:rPr lang="en-US" altLang="en-US" sz="800" smtClean="0">
                <a:latin typeface="Arial" pitchFamily="34" charset="0"/>
                <a:ea typeface="ＭＳ Ｐゴシック" pitchFamily="34" charset="-128"/>
              </a:rPr>
              <a:t>embedded in vitreous ice. b, Surface</a:t>
            </a:r>
          </a:p>
          <a:p>
            <a:pPr eaLnBrk="1" hangingPunct="1">
              <a:lnSpc>
                <a:spcPct val="80000"/>
              </a:lnSpc>
            </a:pPr>
            <a:r>
              <a:rPr lang="en-US" altLang="en-US" sz="800" smtClean="0">
                <a:latin typeface="Arial" pitchFamily="34" charset="0"/>
                <a:ea typeface="ＭＳ Ｐゴシック" pitchFamily="34" charset="-128"/>
              </a:rPr>
              <a:t>rendering of the 20A ° resolution</a:t>
            </a:r>
          </a:p>
          <a:p>
            <a:pPr eaLnBrk="1" hangingPunct="1">
              <a:lnSpc>
                <a:spcPct val="80000"/>
              </a:lnSpc>
            </a:pPr>
            <a:r>
              <a:rPr lang="en-US" altLang="en-US" sz="800" smtClean="0">
                <a:latin typeface="Arial" pitchFamily="34" charset="0"/>
                <a:ea typeface="ＭＳ Ｐゴシック" pitchFamily="34" charset="-128"/>
              </a:rPr>
              <a:t>three-dimensional map of entire</a:t>
            </a:r>
          </a:p>
          <a:p>
            <a:pPr eaLnBrk="1" hangingPunct="1">
              <a:lnSpc>
                <a:spcPct val="80000"/>
              </a:lnSpc>
            </a:pPr>
            <a:r>
              <a:rPr lang="en-US" altLang="en-US" sz="800" smtClean="0">
                <a:latin typeface="Arial" pitchFamily="34" charset="0"/>
                <a:ea typeface="ＭＳ Ｐゴシック" pitchFamily="34" charset="-128"/>
              </a:rPr>
              <a:t>epsilon15 bacteriophage</a:t>
            </a:r>
          </a:p>
          <a:p>
            <a:pPr eaLnBrk="1" hangingPunct="1">
              <a:lnSpc>
                <a:spcPct val="80000"/>
              </a:lnSpc>
            </a:pPr>
            <a:r>
              <a:rPr lang="en-US" altLang="en-US" sz="800" smtClean="0">
                <a:latin typeface="Arial" pitchFamily="34" charset="0"/>
                <a:ea typeface="ＭＳ Ｐゴシック" pitchFamily="34" charset="-128"/>
              </a:rPr>
              <a:t>reconstructed without symmetry</a:t>
            </a:r>
          </a:p>
          <a:p>
            <a:pPr eaLnBrk="1" hangingPunct="1">
              <a:lnSpc>
                <a:spcPct val="80000"/>
              </a:lnSpc>
            </a:pPr>
            <a:r>
              <a:rPr lang="en-US" altLang="en-US" sz="800" smtClean="0">
                <a:latin typeface="Arial" pitchFamily="34" charset="0"/>
                <a:ea typeface="ＭＳ Ｐゴシック" pitchFamily="34" charset="-128"/>
              </a:rPr>
              <a:t>imposition. The capsid (dark green)</a:t>
            </a:r>
          </a:p>
          <a:p>
            <a:pPr eaLnBrk="1" hangingPunct="1">
              <a:lnSpc>
                <a:spcPct val="80000"/>
              </a:lnSpc>
            </a:pPr>
            <a:r>
              <a:rPr lang="en-US" altLang="en-US" sz="800" smtClean="0">
                <a:latin typeface="Arial" pitchFamily="34" charset="0"/>
                <a:ea typeface="ＭＳ Ｐゴシック" pitchFamily="34" charset="-128"/>
              </a:rPr>
              <a:t>exhibits good icosahedral symmetry</a:t>
            </a:r>
          </a:p>
          <a:p>
            <a:pPr eaLnBrk="1" hangingPunct="1">
              <a:lnSpc>
                <a:spcPct val="80000"/>
              </a:lnSpc>
            </a:pPr>
            <a:r>
              <a:rPr lang="en-US" altLang="en-US" sz="800" smtClean="0">
                <a:latin typeface="Arial" pitchFamily="34" charset="0"/>
                <a:ea typeface="ＭＳ Ｐゴシック" pitchFamily="34" charset="-128"/>
              </a:rPr>
              <a:t>as indicated by the icosahedral</a:t>
            </a:r>
          </a:p>
          <a:p>
            <a:pPr eaLnBrk="1" hangingPunct="1">
              <a:lnSpc>
                <a:spcPct val="80000"/>
              </a:lnSpc>
            </a:pPr>
            <a:r>
              <a:rPr lang="en-US" altLang="en-US" sz="800" smtClean="0">
                <a:latin typeface="Arial" pitchFamily="34" charset="0"/>
                <a:ea typeface="ＭＳ Ｐゴシック" pitchFamily="34" charset="-128"/>
              </a:rPr>
              <a:t>lattice (grey). c, d, The structural</a:t>
            </a:r>
          </a:p>
          <a:p>
            <a:pPr eaLnBrk="1" hangingPunct="1">
              <a:lnSpc>
                <a:spcPct val="80000"/>
              </a:lnSpc>
            </a:pPr>
            <a:r>
              <a:rPr lang="en-US" altLang="en-US" sz="800" smtClean="0">
                <a:latin typeface="Arial" pitchFamily="34" charset="0"/>
                <a:ea typeface="ＭＳ Ｐゴシック" pitchFamily="34" charset="-128"/>
              </a:rPr>
              <a:t>components of epsilon15</a:t>
            </a:r>
          </a:p>
          <a:p>
            <a:pPr eaLnBrk="1" hangingPunct="1">
              <a:lnSpc>
                <a:spcPct val="80000"/>
              </a:lnSpc>
            </a:pPr>
            <a:r>
              <a:rPr lang="en-US" altLang="en-US" sz="800" smtClean="0">
                <a:latin typeface="Arial" pitchFamily="34" charset="0"/>
                <a:ea typeface="ＭＳ Ｐゴシック" pitchFamily="34" charset="-128"/>
              </a:rPr>
              <a:t>bacteriophage are annotated in the</a:t>
            </a:r>
          </a:p>
          <a:p>
            <a:pPr eaLnBrk="1" hangingPunct="1">
              <a:lnSpc>
                <a:spcPct val="80000"/>
              </a:lnSpc>
            </a:pPr>
            <a:r>
              <a:rPr lang="en-US" altLang="en-US" sz="800" smtClean="0">
                <a:latin typeface="Arial" pitchFamily="34" charset="0"/>
                <a:ea typeface="ＭＳ Ｐゴシック" pitchFamily="34" charset="-128"/>
              </a:rPr>
              <a:t>central section density (c) and the</a:t>
            </a:r>
          </a:p>
          <a:p>
            <a:pPr eaLnBrk="1" hangingPunct="1">
              <a:lnSpc>
                <a:spcPct val="80000"/>
              </a:lnSpc>
            </a:pPr>
            <a:r>
              <a:rPr lang="en-US" altLang="en-US" sz="800" smtClean="0">
                <a:latin typeface="Arial" pitchFamily="34" charset="0"/>
                <a:ea typeface="ＭＳ Ｐゴシック" pitchFamily="34" charset="-128"/>
              </a:rPr>
              <a:t>cut-away surface view (d) of the</a:t>
            </a:r>
          </a:p>
          <a:p>
            <a:pPr eaLnBrk="1" hangingPunct="1">
              <a:lnSpc>
                <a:spcPct val="80000"/>
              </a:lnSpc>
            </a:pPr>
            <a:r>
              <a:rPr lang="en-US" altLang="en-US" sz="800" smtClean="0">
                <a:latin typeface="Arial" pitchFamily="34" charset="0"/>
                <a:ea typeface="ＭＳ Ｐゴシック" pitchFamily="34" charset="-128"/>
              </a:rPr>
              <a:t>three-dimensional density map.</a:t>
            </a:r>
          </a:p>
          <a:p>
            <a:pPr eaLnBrk="1" hangingPunct="1">
              <a:lnSpc>
                <a:spcPct val="80000"/>
              </a:lnSpc>
            </a:pPr>
            <a:r>
              <a:rPr lang="en-US" altLang="en-US" sz="800" smtClean="0">
                <a:latin typeface="Arial" pitchFamily="34" charset="0"/>
                <a:ea typeface="ＭＳ Ｐゴシック" pitchFamily="34" charset="-128"/>
              </a:rPr>
              <a:t>Each of the structural components</a:t>
            </a:r>
          </a:p>
          <a:p>
            <a:pPr eaLnBrk="1" hangingPunct="1">
              <a:lnSpc>
                <a:spcPct val="80000"/>
              </a:lnSpc>
            </a:pPr>
            <a:r>
              <a:rPr lang="en-US" altLang="en-US" sz="800" smtClean="0">
                <a:latin typeface="Arial" pitchFamily="34" charset="0"/>
                <a:ea typeface="ＭＳ Ｐゴシック" pitchFamily="34" charset="-128"/>
              </a:rPr>
              <a:t>is coloured differently and the same</a:t>
            </a:r>
          </a:p>
          <a:p>
            <a:pPr eaLnBrk="1" hangingPunct="1">
              <a:lnSpc>
                <a:spcPct val="80000"/>
              </a:lnSpc>
            </a:pPr>
            <a:r>
              <a:rPr lang="en-US" altLang="en-US" sz="800" smtClean="0">
                <a:latin typeface="Arial" pitchFamily="34" charset="0"/>
                <a:ea typeface="ＭＳ Ｐゴシック" pitchFamily="34" charset="-128"/>
              </a:rPr>
              <a:t>colour scheme is used in Figs 1–3.</a:t>
            </a:r>
          </a:p>
          <a:p>
            <a:pPr eaLnBrk="1" hangingPunct="1">
              <a:lnSpc>
                <a:spcPct val="80000"/>
              </a:lnSpc>
            </a:pPr>
            <a:r>
              <a:rPr lang="en-US" altLang="en-US" sz="800" smtClean="0">
                <a:latin typeface="Arial" pitchFamily="34" charset="0"/>
                <a:ea typeface="ＭＳ Ｐゴシック" pitchFamily="34" charset="-128"/>
              </a:rPr>
              <a:t>e, A slightly tilted view of the</a:t>
            </a:r>
          </a:p>
          <a:p>
            <a:pPr eaLnBrk="1" hangingPunct="1">
              <a:lnSpc>
                <a:spcPct val="80000"/>
              </a:lnSpc>
            </a:pPr>
            <a:r>
              <a:rPr lang="en-US" altLang="en-US" sz="800" smtClean="0">
                <a:latin typeface="Arial" pitchFamily="34" charset="0"/>
                <a:ea typeface="ＭＳ Ｐゴシック" pitchFamily="34" charset="-128"/>
              </a:rPr>
              <a:t>coaxially packed dsDNA genome.</a:t>
            </a:r>
          </a:p>
          <a:p>
            <a:pPr eaLnBrk="1" hangingPunct="1">
              <a:lnSpc>
                <a:spcPct val="80000"/>
              </a:lnSpc>
            </a:pPr>
            <a:r>
              <a:rPr lang="en-US" altLang="en-US" sz="800" smtClean="0">
                <a:latin typeface="Arial" pitchFamily="34" charset="0"/>
                <a:ea typeface="ＭＳ Ｐゴシック" pitchFamily="34" charset="-128"/>
              </a:rPr>
              <a:t>Only portions of the first and</a:t>
            </a:r>
          </a:p>
          <a:p>
            <a:pPr eaLnBrk="1" hangingPunct="1">
              <a:lnSpc>
                <a:spcPct val="80000"/>
              </a:lnSpc>
            </a:pPr>
            <a:r>
              <a:rPr lang="en-US" altLang="en-US" sz="800" smtClean="0">
                <a:latin typeface="Arial" pitchFamily="34" charset="0"/>
                <a:ea typeface="ＭＳ Ｐゴシック" pitchFamily="34" charset="-128"/>
              </a:rPr>
              <a:t>second layers of dsDNA are shown</a:t>
            </a:r>
          </a:p>
          <a:p>
            <a:pPr eaLnBrk="1" hangingPunct="1">
              <a:lnSpc>
                <a:spcPct val="80000"/>
              </a:lnSpc>
            </a:pPr>
            <a:r>
              <a:rPr lang="en-US" altLang="en-US" sz="800" smtClean="0">
                <a:latin typeface="Arial" pitchFamily="34" charset="0"/>
                <a:ea typeface="ＭＳ Ｐゴシック" pitchFamily="34" charset="-128"/>
              </a:rPr>
              <a:t>so that the three outermost layers</a:t>
            </a:r>
          </a:p>
          <a:p>
            <a:pPr eaLnBrk="1" hangingPunct="1">
              <a:lnSpc>
                <a:spcPct val="80000"/>
              </a:lnSpc>
            </a:pPr>
            <a:r>
              <a:rPr lang="en-US" altLang="en-US" sz="800" smtClean="0">
                <a:latin typeface="Arial" pitchFamily="34" charset="0"/>
                <a:ea typeface="ＭＳ Ｐゴシック" pitchFamily="34" charset="-128"/>
              </a:rPr>
              <a:t>can be viewed. Colour gradient (light</a:t>
            </a:r>
          </a:p>
          <a:p>
            <a:pPr eaLnBrk="1" hangingPunct="1">
              <a:lnSpc>
                <a:spcPct val="80000"/>
              </a:lnSpc>
            </a:pPr>
            <a:r>
              <a:rPr lang="en-US" altLang="en-US" sz="800" smtClean="0">
                <a:latin typeface="Arial" pitchFamily="34" charset="0"/>
                <a:ea typeface="ＭＳ Ｐゴシック" pitchFamily="34" charset="-128"/>
              </a:rPr>
              <a:t>blue to darker blue) is used in d and</a:t>
            </a:r>
          </a:p>
          <a:p>
            <a:pPr eaLnBrk="1" hangingPunct="1">
              <a:lnSpc>
                <a:spcPct val="80000"/>
              </a:lnSpc>
            </a:pPr>
            <a:r>
              <a:rPr lang="en-US" altLang="en-US" sz="800" smtClean="0">
                <a:latin typeface="Arial" pitchFamily="34" charset="0"/>
                <a:ea typeface="ＭＳ Ｐゴシック" pitchFamily="34" charset="-128"/>
              </a:rPr>
              <a:t>e to indicate the likely packaging</a:t>
            </a:r>
          </a:p>
          <a:p>
            <a:pPr eaLnBrk="1" hangingPunct="1">
              <a:lnSpc>
                <a:spcPct val="80000"/>
              </a:lnSpc>
            </a:pPr>
            <a:r>
              <a:rPr lang="en-US" altLang="en-US" sz="800" smtClean="0">
                <a:latin typeface="Arial" pitchFamily="34" charset="0"/>
                <a:ea typeface="ＭＳ Ｐゴシック" pitchFamily="34" charset="-128"/>
              </a:rPr>
              <a:t>order of the dsDNA starting from</a:t>
            </a:r>
          </a:p>
          <a:p>
            <a:pPr eaLnBrk="1" hangingPunct="1">
              <a:lnSpc>
                <a:spcPct val="80000"/>
              </a:lnSpc>
            </a:pPr>
            <a:r>
              <a:rPr lang="en-US" altLang="en-US" sz="800" smtClean="0">
                <a:latin typeface="Arial" pitchFamily="34" charset="0"/>
                <a:ea typeface="ＭＳ Ｐゴシック" pitchFamily="34" charset="-128"/>
              </a:rPr>
              <a:t>the outer layer towards inner layers</a:t>
            </a:r>
          </a:p>
          <a:p>
            <a:pPr eaLnBrk="1" hangingPunct="1">
              <a:lnSpc>
                <a:spcPct val="80000"/>
              </a:lnSpc>
            </a:pPr>
            <a:r>
              <a:rPr lang="en-US" altLang="en-US" sz="800" smtClean="0">
                <a:latin typeface="Arial" pitchFamily="34" charset="0"/>
                <a:ea typeface="ＭＳ Ｐゴシック" pitchFamily="34" charset="-128"/>
              </a:rPr>
              <a:t>and ending as the central straight</a:t>
            </a:r>
          </a:p>
          <a:p>
            <a:pPr eaLnBrk="1" hangingPunct="1">
              <a:lnSpc>
                <a:spcPct val="80000"/>
              </a:lnSpc>
            </a:pPr>
            <a:r>
              <a:rPr lang="en-US" altLang="en-US" sz="800" smtClean="0">
                <a:latin typeface="Arial" pitchFamily="34" charset="0"/>
                <a:ea typeface="ＭＳ Ｐゴシック" pitchFamily="34" charset="-128"/>
              </a:rPr>
              <a:t>segment of terminus.</a:t>
            </a:r>
          </a:p>
          <a:p>
            <a:pPr eaLnBrk="1" hangingPunct="1">
              <a:lnSpc>
                <a:spcPct val="80000"/>
              </a:lnSpc>
            </a:pPr>
            <a:endParaRPr lang="en-US" altLang="en-US" sz="800" smtClean="0">
              <a:latin typeface="Arial" pitchFamily="34" charset="0"/>
              <a:ea typeface="ＭＳ Ｐゴシック" pitchFamily="34" charset="-128"/>
            </a:endParaRPr>
          </a:p>
        </p:txBody>
      </p:sp>
    </p:spTree>
    <p:extLst>
      <p:ext uri="{BB962C8B-B14F-4D97-AF65-F5344CB8AC3E}">
        <p14:creationId xmlns:p14="http://schemas.microsoft.com/office/powerpoint/2010/main" val="2150200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85EB931F-50DA-444F-832E-49EEA9027727}" type="slidenum">
              <a:rPr lang="en-US" altLang="en-US" sz="1200"/>
              <a:pPr algn="r" eaLnBrk="1" hangingPunct="1"/>
              <a:t>61</a:t>
            </a:fld>
            <a:endParaRPr lang="en-US" altLang="en-US" sz="1200"/>
          </a:p>
        </p:txBody>
      </p:sp>
      <p:sp>
        <p:nvSpPr>
          <p:cNvPr id="11264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7EA6618-A4BC-44AF-897F-267127CEBAFE}" type="slidenum">
              <a:rPr lang="en-US" altLang="en-US" sz="1200"/>
              <a:pPr algn="r" eaLnBrk="1" hangingPunct="1"/>
              <a:t>61</a:t>
            </a:fld>
            <a:endParaRPr lang="en-US" alt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Bacterial viruses (bacteriophages) are among most complex – T bacteriophages polyhedral head (contains DNA), cylindrical stalk (injects DNA into bacterium) &amp; tail fibers (attach to bacteria)</a:t>
            </a:r>
          </a:p>
          <a:p>
            <a:pPr eaLnBrk="1" hangingPunct="1"/>
            <a:r>
              <a:rPr lang="en-US" altLang="en-US" smtClean="0">
                <a:latin typeface="Arial" pitchFamily="34" charset="0"/>
                <a:ea typeface="ＭＳ Ｐゴシック" pitchFamily="34" charset="-128"/>
              </a:rPr>
              <a:t>1.  Used in key experiments that revealed genetic material structure &amp; properties</a:t>
            </a:r>
          </a:p>
        </p:txBody>
      </p:sp>
    </p:spTree>
    <p:extLst>
      <p:ext uri="{BB962C8B-B14F-4D97-AF65-F5344CB8AC3E}">
        <p14:creationId xmlns:p14="http://schemas.microsoft.com/office/powerpoint/2010/main" val="2425042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a:ln/>
        </p:spPr>
      </p:sp>
      <p:sp>
        <p:nvSpPr>
          <p:cNvPr id="419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ＭＳ Ｐゴシック" pitchFamily="34" charset="-128"/>
            </a:endParaRPr>
          </a:p>
        </p:txBody>
      </p:sp>
      <p:sp>
        <p:nvSpPr>
          <p:cNvPr id="419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CD83A24-23F6-43B8-8905-B6D85354ACF0}" type="slidenum">
              <a:rPr lang="en-US" altLang="en-US" sz="1200"/>
              <a:pPr eaLnBrk="1" hangingPunct="1"/>
              <a:t>5</a:t>
            </a:fld>
            <a:endParaRPr lang="en-US" altLang="en-US" sz="1200"/>
          </a:p>
        </p:txBody>
      </p:sp>
    </p:spTree>
    <p:extLst>
      <p:ext uri="{BB962C8B-B14F-4D97-AF65-F5344CB8AC3E}">
        <p14:creationId xmlns:p14="http://schemas.microsoft.com/office/powerpoint/2010/main" val="2160821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 The </a:t>
            </a:r>
            <a:r>
              <a:rPr lang="en-US" dirty="0" err="1" smtClean="0"/>
              <a:t>cryo</a:t>
            </a:r>
            <a:r>
              <a:rPr lang="en-US" dirty="0" smtClean="0"/>
              <a:t>-EM structure of </a:t>
            </a:r>
            <a:r>
              <a:rPr lang="en-US" dirty="0" err="1" smtClean="0"/>
              <a:t>Zika</a:t>
            </a:r>
            <a:r>
              <a:rPr lang="en-US" dirty="0" smtClean="0"/>
              <a:t> virus at 3.8Å. (A) A representative </a:t>
            </a:r>
            <a:r>
              <a:rPr lang="en-US" dirty="0" err="1" smtClean="0"/>
              <a:t>cryo</a:t>
            </a:r>
            <a:r>
              <a:rPr lang="en-US" dirty="0" smtClean="0"/>
              <a:t>-EM image of frozen, hydrated ZIKV showing the distribution of </a:t>
            </a:r>
            <a:r>
              <a:rPr lang="en-US" dirty="0" err="1" smtClean="0"/>
              <a:t>virion</a:t>
            </a:r>
            <a:r>
              <a:rPr lang="en-US" dirty="0" smtClean="0"/>
              <a:t> phenotypes. Smooth, mature virus particles are identified by a surrounding black box. A partially mature virus particle is identified by the yellow arrow. (B) A surface-shaded depth cued representation of ZIKV viewed down the icosahedral two-fold axis. The asymmetric unit is identified by the black triangle. (C) A cross-section of ZIKV showing the radial density distribution. Panels B and C are color-coded based on the following radii: up to 130Å, blue; 131Å to 150Å, cyan; 151Å to 190Å, green; 191Å to 230Å, yellow, from 231Å, red. The region shown in blue fails to follow icosahedral symmetry and therefore its density is uninterruptable as is the case with other </a:t>
            </a:r>
            <a:r>
              <a:rPr lang="en-US" dirty="0" err="1" smtClean="0"/>
              <a:t>flaviviruses</a:t>
            </a:r>
            <a:r>
              <a:rPr lang="en-US" dirty="0" smtClean="0"/>
              <a:t>. (D) A plot of the Fourier shell coefficient (FSC). Based on the 0.143 criterion for the gold standard comparison of two independent data sets, the resolution of the reconstruction is 3.8Å. The x axis shows 1/resolution in Å−1; the y axis shows the FSC value. (E) The Cα backbone of the E and M proteins in the icosahedral ZIKV particle (same orientation as in Panel B above) showing the herringbone organization. The color code fits the standard designation of E protein domains I (red), domain II (yellow) and domain III (blue). (F) Representative </a:t>
            </a:r>
            <a:r>
              <a:rPr lang="en-US" dirty="0" err="1" smtClean="0"/>
              <a:t>cryo</a:t>
            </a:r>
            <a:r>
              <a:rPr lang="en-US" dirty="0" smtClean="0"/>
              <a:t>-EM electron densities of several amino acids of the E protein.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62</a:t>
            </a:fld>
            <a:endParaRPr lang="en-US"/>
          </a:p>
        </p:txBody>
      </p:sp>
    </p:spTree>
    <p:extLst>
      <p:ext uri="{BB962C8B-B14F-4D97-AF65-F5344CB8AC3E}">
        <p14:creationId xmlns:p14="http://schemas.microsoft.com/office/powerpoint/2010/main" val="1467008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2. The structures of </a:t>
            </a:r>
            <a:r>
              <a:rPr lang="en-US" dirty="0" err="1" smtClean="0"/>
              <a:t>Zika</a:t>
            </a:r>
            <a:r>
              <a:rPr lang="en-US" dirty="0" smtClean="0"/>
              <a:t> virus E and M proteins. (A) The E protein dimer is shown in ribbon form viewed down the two-fold axis. The color code fits the standard designation of E protein domains I (red), domain II (yellow) and domain III (blue). The underlying stem and transmembrane residues are shown (pink). The fusion loop (green; fig. S1), Asn154 glycan, and the variable loop surrounding the Asn154 glycan (residues 145-160, cyan) are highlighted. (B) Side view of the E-M dimer showing the three E </a:t>
            </a:r>
            <a:r>
              <a:rPr lang="en-US" dirty="0" err="1" smtClean="0"/>
              <a:t>ectodomains</a:t>
            </a:r>
            <a:r>
              <a:rPr lang="en-US" dirty="0" smtClean="0"/>
              <a:t> as well as the E stem/transmembrane domains (pink) and the M loop and stem/transmembrane domains (light blue). The E and M transmembrane domains are found within the lipid bilayer (Fig. 1C). All residues of M (1-75) and all but three residues of E (1- 501) were identified in the density. The Asn154 glycan from one monomer is labeled and can be seen projecting from the surface. </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63</a:t>
            </a:fld>
            <a:endParaRPr lang="en-US"/>
          </a:p>
        </p:txBody>
      </p:sp>
    </p:spTree>
    <p:extLst>
      <p:ext uri="{BB962C8B-B14F-4D97-AF65-F5344CB8AC3E}">
        <p14:creationId xmlns:p14="http://schemas.microsoft.com/office/powerpoint/2010/main" val="1843478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410F6FD4-6823-4E32-AAED-2E89123011DF}" type="slidenum">
              <a:rPr lang="en-US" altLang="en-US" sz="1200"/>
              <a:pPr algn="r" eaLnBrk="1" hangingPunct="1"/>
              <a:t>64</a:t>
            </a:fld>
            <a:endParaRPr lang="en-US" altLang="en-US" sz="1200"/>
          </a:p>
        </p:txBody>
      </p:sp>
      <p:sp>
        <p:nvSpPr>
          <p:cNvPr id="114690" name="Rectangle 2"/>
          <p:cNvSpPr>
            <a:spLocks noGrp="1" noRot="1" noChangeAspect="1" noChangeArrowheads="1" noTextEdit="1"/>
          </p:cNvSpPr>
          <p:nvPr>
            <p:ph type="sldImg"/>
          </p:nvPr>
        </p:nvSpPr>
        <p:spPr>
          <a:xfrm>
            <a:off x="1177925" y="695325"/>
            <a:ext cx="4641850" cy="3481388"/>
          </a:xfrm>
          <a:ln/>
        </p:spPr>
      </p:sp>
      <p:sp>
        <p:nvSpPr>
          <p:cNvPr id="11469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653158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ED0D77D1-A1DA-4536-ABE6-775DBBEDD972}" type="slidenum">
              <a:rPr lang="en-US" altLang="en-US" sz="1200"/>
              <a:pPr algn="r" eaLnBrk="1" hangingPunct="1"/>
              <a:t>65</a:t>
            </a:fld>
            <a:endParaRPr lang="en-US" altLang="en-US" sz="1200"/>
          </a:p>
        </p:txBody>
      </p:sp>
      <p:sp>
        <p:nvSpPr>
          <p:cNvPr id="116738" name="Rectangle 2"/>
          <p:cNvSpPr>
            <a:spLocks noGrp="1" noRot="1" noChangeAspect="1" noChangeArrowheads="1" noTextEdit="1"/>
          </p:cNvSpPr>
          <p:nvPr>
            <p:ph type="sldImg"/>
          </p:nvPr>
        </p:nvSpPr>
        <p:spPr>
          <a:xfrm>
            <a:off x="1177925" y="695325"/>
            <a:ext cx="4641850" cy="3481388"/>
          </a:xfrm>
          <a:ln/>
        </p:spPr>
      </p:sp>
      <p:sp>
        <p:nvSpPr>
          <p:cNvPr id="116739"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b="1" smtClean="0">
                <a:latin typeface="Arial" pitchFamily="34" charset="0"/>
                <a:ea typeface="ＭＳ Ｐゴシック" pitchFamily="34" charset="-128"/>
              </a:rPr>
              <a:t>The fused proteins must be minimally altered to still have interactions, which is why e is necessary</a:t>
            </a:r>
          </a:p>
          <a:p>
            <a:pPr eaLnBrk="1" hangingPunct="1"/>
            <a:endParaRPr lang="en-US" altLang="en-US" b="1" smtClean="0">
              <a:latin typeface="Arial" pitchFamily="34" charset="0"/>
              <a:ea typeface="ＭＳ Ｐゴシック" pitchFamily="34" charset="-128"/>
            </a:endParaRPr>
          </a:p>
          <a:p>
            <a:pPr eaLnBrk="1" hangingPunct="1"/>
            <a:r>
              <a:rPr lang="en-US" altLang="en-US" b="1" smtClean="0">
                <a:latin typeface="Arial" pitchFamily="34" charset="0"/>
                <a:ea typeface="ＭＳ Ｐゴシック" pitchFamily="34" charset="-128"/>
              </a:rPr>
              <a:t>The yeast two-hybrid system for detecting protein-protein interactions.</a:t>
            </a:r>
            <a:r>
              <a:rPr lang="en-US" altLang="en-US" smtClean="0">
                <a:latin typeface="Arial" pitchFamily="34" charset="0"/>
                <a:ea typeface="ＭＳ Ｐゴシック" pitchFamily="34" charset="-128"/>
              </a:rPr>
              <a:t> The target protein is fused to a DNA-binding domain that localizes it to the regulatory region of a reporter gene as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bait.</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When this target protein binds to another specially designed protein in the cell nucleus (</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prey</a:t>
            </a:r>
            <a:r>
              <a:rPr lang="ja-JP" altLang="en-US" smtClean="0">
                <a:latin typeface="Arial" pitchFamily="34" charset="0"/>
                <a:ea typeface="ＭＳ Ｐゴシック" pitchFamily="34" charset="-128"/>
              </a:rPr>
              <a:t>”</a:t>
            </a:r>
            <a:r>
              <a:rPr lang="en-US" altLang="ja-JP" smtClean="0">
                <a:latin typeface="Arial" pitchFamily="34" charset="0"/>
                <a:ea typeface="ＭＳ Ｐゴシック" pitchFamily="34" charset="-128"/>
              </a:rPr>
              <a:t>), their interaction brings together two halves of a transcriptional activator, which then switches on the expression of the reporter gene. The reporter gene is often one that will permit growth on a selective medium. Bait and prey fusion proteins are generated by standard recombinant DNA techniques. In most cases, a single bait protein is used to fish for interacting partners among a large collection of prey proteins produced by ligating DNA encoding the activation domain of a transcriptional activator to a large mixture of DNA fragments from a cDNA library. </a:t>
            </a:r>
          </a:p>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7943016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FBBB6A8A-33D6-4061-AD2B-384D074F6CB8}" type="slidenum">
              <a:rPr lang="en-US" altLang="en-US" sz="1200"/>
              <a:pPr algn="r" eaLnBrk="1" hangingPunct="1"/>
              <a:t>66</a:t>
            </a:fld>
            <a:endParaRPr lang="en-US" altLang="en-US" sz="1200"/>
          </a:p>
        </p:txBody>
      </p:sp>
      <p:sp>
        <p:nvSpPr>
          <p:cNvPr id="118786" name="Rectangle 2"/>
          <p:cNvSpPr>
            <a:spLocks noGrp="1" noRot="1" noChangeAspect="1" noChangeArrowheads="1" noTextEdit="1"/>
          </p:cNvSpPr>
          <p:nvPr>
            <p:ph type="sldImg"/>
          </p:nvPr>
        </p:nvSpPr>
        <p:spPr>
          <a:xfrm>
            <a:off x="1177925" y="695325"/>
            <a:ext cx="4641850" cy="3481388"/>
          </a:xfrm>
          <a:ln/>
        </p:spPr>
      </p:sp>
      <p:sp>
        <p:nvSpPr>
          <p:cNvPr id="118787"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smtClean="0">
                <a:latin typeface="Arial" pitchFamily="34" charset="0"/>
                <a:ea typeface="ＭＳ Ｐゴシック" pitchFamily="34" charset="-128"/>
              </a:rPr>
              <a:t>Perhaps the most common use of lacZ is for blue/white selection when cloning a DNA insert into a plasmid (figure 3). If the plasmid contains a version of lacZ with a polylinker, then you can determine visually whether you have cloned the insert or not. If the insert is ligated into the polylinker, then the lacZ gene will be disrupted and the colony will be white. If no insert is incorporated into the plasmid, the lacZ gene is left intact and it is able to produce β-galactosidase and the colon will turn blue. Notice in how some colonies are dark blue, some are light blue and others are pure white. You can tell that this system is not 100% error free. In fact, if the insert is a multiple of three base pairs in size, it might be possible to create an inframe insertion and still produce blue colonies. Nevertheless, blue/white selection is a helpful way to visually screen the success of your ligation and transformation before isolating plasmid DNA.</a:t>
            </a:r>
          </a:p>
        </p:txBody>
      </p:sp>
    </p:spTree>
    <p:extLst>
      <p:ext uri="{BB962C8B-B14F-4D97-AF65-F5344CB8AC3E}">
        <p14:creationId xmlns:p14="http://schemas.microsoft.com/office/powerpoint/2010/main" val="1691387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5B9C2164-9FFA-463B-96F7-309B32A90075}" type="slidenum">
              <a:rPr lang="en-US" altLang="en-US" sz="1200"/>
              <a:pPr algn="r" eaLnBrk="1" hangingPunct="1"/>
              <a:t>67</a:t>
            </a:fld>
            <a:endParaRPr lang="en-US" altLang="en-US" sz="1200"/>
          </a:p>
        </p:txBody>
      </p:sp>
      <p:sp>
        <p:nvSpPr>
          <p:cNvPr id="120834" name="Rectangle 2"/>
          <p:cNvSpPr>
            <a:spLocks noGrp="1" noRot="1" noChangeAspect="1" noChangeArrowheads="1" noTextEdit="1"/>
          </p:cNvSpPr>
          <p:nvPr>
            <p:ph type="sldImg"/>
          </p:nvPr>
        </p:nvSpPr>
        <p:spPr>
          <a:xfrm>
            <a:off x="1177925" y="695325"/>
            <a:ext cx="4641850" cy="3481388"/>
          </a:xfrm>
          <a:ln/>
        </p:spPr>
      </p:sp>
      <p:sp>
        <p:nvSpPr>
          <p:cNvPr id="120835"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lnSpc>
                <a:spcPct val="90000"/>
              </a:lnSpc>
            </a:pPr>
            <a:r>
              <a:rPr lang="en-US" altLang="en-US" sz="1000" b="1" smtClean="0">
                <a:latin typeface="Arial" pitchFamily="34" charset="0"/>
                <a:ea typeface="ＭＳ Ｐゴシック" pitchFamily="34" charset="-128"/>
              </a:rPr>
              <a:t>GFP, and its derivatives of different colors, can also be used to monitor protein-protein interactions. In this application, two proteins of interest are each labeled with a different fluorochrome, such that the emission spectrum of one fluorochrome overlaps the absorption spectrum of the second fluorochrome. If the two proteins—and their attached fluorochromes—come very close to each other (within about 1–10 nm), the energy of the absorbed light will be transferred from one fluorochrome to the other. The energy transfer, called fluorescence resonance energy transfer (FRET), is determined by illuminating the first fluorochrome and measuring emission from the second (</a:t>
            </a:r>
            <a:r>
              <a:rPr lang="en-US" altLang="en-US" sz="1000" b="1" u="sng" smtClean="0">
                <a:latin typeface="Arial" pitchFamily="34" charset="0"/>
                <a:ea typeface="ＭＳ Ｐゴシック" pitchFamily="34" charset="-128"/>
                <a:hlinkClick r:id="rId3"/>
              </a:rPr>
              <a:t>Figure 8-49</a:t>
            </a:r>
            <a:r>
              <a:rPr lang="en-US" altLang="en-US" sz="1000" b="1" smtClean="0">
                <a:latin typeface="Arial" pitchFamily="34" charset="0"/>
                <a:ea typeface="ＭＳ Ｐゴシック" pitchFamily="34" charset="-128"/>
              </a:rPr>
              <a:t>). By using two different spectral variants of GFP as the fluorochromes in such studies, one can monitor the interaction of any two protein molecules inside a living cell.</a:t>
            </a:r>
            <a:r>
              <a:rPr lang="en-US" altLang="en-US" sz="1000" smtClean="0">
                <a:latin typeface="Arial" pitchFamily="34" charset="0"/>
                <a:ea typeface="ＭＳ Ｐゴシック" pitchFamily="34" charset="-128"/>
              </a:rPr>
              <a:t> </a:t>
            </a:r>
            <a:endParaRPr lang="en-US" altLang="en-US" sz="1000" b="1" smtClean="0">
              <a:latin typeface="Arial" pitchFamily="34" charset="0"/>
              <a:ea typeface="ＭＳ Ｐゴシック" pitchFamily="34" charset="-128"/>
            </a:endParaRPr>
          </a:p>
          <a:p>
            <a:pPr eaLnBrk="1" hangingPunct="1">
              <a:lnSpc>
                <a:spcPct val="90000"/>
              </a:lnSpc>
            </a:pPr>
            <a:endParaRPr lang="en-US" altLang="en-US" sz="1000" b="1" smtClean="0">
              <a:latin typeface="Arial" pitchFamily="34" charset="0"/>
              <a:ea typeface="ＭＳ Ｐゴシック" pitchFamily="34" charset="-128"/>
            </a:endParaRPr>
          </a:p>
          <a:p>
            <a:pPr eaLnBrk="1" hangingPunct="1">
              <a:lnSpc>
                <a:spcPct val="90000"/>
              </a:lnSpc>
            </a:pPr>
            <a:r>
              <a:rPr lang="en-US" altLang="en-US" sz="1000" b="1" smtClean="0">
                <a:latin typeface="Arial" pitchFamily="34" charset="0"/>
                <a:ea typeface="ＭＳ Ｐゴシック" pitchFamily="34" charset="-128"/>
              </a:rPr>
              <a:t>Figure 8-49. Fluorescence resonance energy transfer (FRET).</a:t>
            </a:r>
            <a:r>
              <a:rPr lang="en-US" altLang="en-US" sz="1000" smtClean="0">
                <a:latin typeface="Arial" pitchFamily="34" charset="0"/>
                <a:ea typeface="ＭＳ Ｐゴシック" pitchFamily="34" charset="-128"/>
              </a:rPr>
              <a:t> To determine whether (and when) two proteins interact inside the cell, the proteins are first produced as fusion proteins attached to different variants of GFP. (A) In this example, protein X is coupled to a blue fluorescent protein, which is excited by violet light (370–440 nm) and emits blue light (440–480 nm); protein Y is coupled to a green fluorescent protein, which is excited by blue light and emits green light (510 nm). (B) If protein X and Y do not interact, illuminating the sample with violet light yields fluorescence from the blue fluorescent protein only. (C) When protein X and protein Y interact, FRET can now occur. Illuminating the sample with violet light excites the blue fluorescent protein, whose emission in turn excites the green fluorescent protein, resulting in an emission of green light. The fluorochromes must be quite close together—within about 1–10 nm of one another—for FRET to occur. Because not every molecule of protein X and protein Y is bound at all times, some blue light may still be detected. But as the two proteins begin to interact, emission from the donor GFP falls as the emission from the acceptor GFP rises. </a:t>
            </a:r>
          </a:p>
          <a:p>
            <a:pPr eaLnBrk="1" hangingPunct="1">
              <a:lnSpc>
                <a:spcPct val="90000"/>
              </a:lnSpc>
            </a:pPr>
            <a:endParaRPr lang="en-US" altLang="en-US" sz="1000" smtClean="0">
              <a:latin typeface="Arial" pitchFamily="34" charset="0"/>
              <a:ea typeface="ＭＳ Ｐゴシック" pitchFamily="34" charset="-128"/>
            </a:endParaRPr>
          </a:p>
          <a:p>
            <a:pPr eaLnBrk="1" hangingPunct="1">
              <a:lnSpc>
                <a:spcPct val="90000"/>
              </a:lnSpc>
            </a:pPr>
            <a:r>
              <a:rPr lang="en-US" altLang="en-US" sz="1000" smtClean="0">
                <a:latin typeface="Arial" pitchFamily="34" charset="0"/>
                <a:ea typeface="ＭＳ Ｐゴシック" pitchFamily="34" charset="-128"/>
              </a:rPr>
              <a:t>See also http://www.olympusfluoview.com/applications/fretintro.html</a:t>
            </a:r>
          </a:p>
        </p:txBody>
      </p:sp>
    </p:spTree>
    <p:extLst>
      <p:ext uri="{BB962C8B-B14F-4D97-AF65-F5344CB8AC3E}">
        <p14:creationId xmlns:p14="http://schemas.microsoft.com/office/powerpoint/2010/main" val="1518831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30D8274E-93A9-40D7-8CAF-E7973493F318}" type="slidenum">
              <a:rPr lang="en-US" altLang="en-US" sz="1200"/>
              <a:pPr algn="r" eaLnBrk="1" hangingPunct="1"/>
              <a:t>68</a:t>
            </a:fld>
            <a:endParaRPr lang="en-US" altLang="en-US" sz="1200"/>
          </a:p>
        </p:txBody>
      </p:sp>
      <p:sp>
        <p:nvSpPr>
          <p:cNvPr id="122882" name="Rectangle 2"/>
          <p:cNvSpPr>
            <a:spLocks noGrp="1" noRot="1" noChangeAspect="1" noChangeArrowheads="1" noTextEdit="1"/>
          </p:cNvSpPr>
          <p:nvPr>
            <p:ph type="sldImg"/>
          </p:nvPr>
        </p:nvSpPr>
        <p:spPr>
          <a:xfrm>
            <a:off x="1177925" y="695325"/>
            <a:ext cx="4641850" cy="3481388"/>
          </a:xfrm>
          <a:ln/>
        </p:spPr>
      </p:sp>
      <p:sp>
        <p:nvSpPr>
          <p:cNvPr id="122883"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r>
              <a:rPr lang="en-US" altLang="en-US" dirty="0" smtClean="0">
                <a:latin typeface="Arial" pitchFamily="34" charset="0"/>
                <a:ea typeface="ＭＳ Ｐゴシック" pitchFamily="34" charset="-128"/>
              </a:rPr>
              <a:t>Answer is B</a:t>
            </a:r>
          </a:p>
        </p:txBody>
      </p:sp>
    </p:spTree>
    <p:extLst>
      <p:ext uri="{BB962C8B-B14F-4D97-AF65-F5344CB8AC3E}">
        <p14:creationId xmlns:p14="http://schemas.microsoft.com/office/powerpoint/2010/main" val="2647770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p:cNvSpPr txBox="1">
            <a:spLocks noGrp="1" noChangeArrowheads="1"/>
          </p:cNvSpPr>
          <p:nvPr/>
        </p:nvSpPr>
        <p:spPr bwMode="auto">
          <a:xfrm>
            <a:off x="3963988" y="8816975"/>
            <a:ext cx="303212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fld id="{9FE4CB47-11BD-428A-9795-B798EE8A03E9}" type="slidenum">
              <a:rPr lang="en-US" altLang="en-US" sz="1200"/>
              <a:pPr algn="r" eaLnBrk="1" hangingPunct="1"/>
              <a:t>69</a:t>
            </a:fld>
            <a:endParaRPr lang="en-US" altLang="en-US" sz="1200"/>
          </a:p>
        </p:txBody>
      </p:sp>
      <p:sp>
        <p:nvSpPr>
          <p:cNvPr id="124930" name="Rectangle 2"/>
          <p:cNvSpPr>
            <a:spLocks noGrp="1" noRot="1" noChangeAspect="1" noChangeArrowheads="1" noTextEdit="1"/>
          </p:cNvSpPr>
          <p:nvPr>
            <p:ph type="sldImg"/>
          </p:nvPr>
        </p:nvSpPr>
        <p:spPr>
          <a:xfrm>
            <a:off x="1177925" y="695325"/>
            <a:ext cx="4641850" cy="3481388"/>
          </a:xfrm>
          <a:ln/>
        </p:spPr>
      </p:sp>
      <p:sp>
        <p:nvSpPr>
          <p:cNvPr id="124931" name="Rectangle 3"/>
          <p:cNvSpPr>
            <a:spLocks noGrp="1" noChangeArrowheads="1"/>
          </p:cNvSpPr>
          <p:nvPr>
            <p:ph type="body" idx="1"/>
          </p:nvPr>
        </p:nvSpPr>
        <p:spPr>
          <a:xfrm>
            <a:off x="700088" y="4410075"/>
            <a:ext cx="559752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811830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rPr>
              <a:t>Monitoring protein folding kinetics in a living cell using fast relaxation imaging (FReI) [68]. (a) The folding sensor was created by sandwiching a</a:t>
            </a:r>
          </a:p>
          <a:p>
            <a:r>
              <a:rPr lang="en-US" altLang="en-US" smtClean="0">
                <a:latin typeface="Arial" pitchFamily="34" charset="0"/>
              </a:rPr>
              <a:t>temperature-sensitive POI (here, PGK) between two fluorescent proteins, GFP and mCherry, allowing folding to be monitored by FRET. (b) Image of</a:t>
            </a:r>
          </a:p>
          <a:p>
            <a:r>
              <a:rPr lang="en-US" altLang="en-US" smtClean="0">
                <a:latin typeface="Arial" pitchFamily="34" charset="0"/>
              </a:rPr>
              <a:t>the fluorescence arising from the expression of the fusion protein in a human cell. (c) Map of the refolding dynamics of the fusion protein in the cell</a:t>
            </a:r>
          </a:p>
          <a:p>
            <a:r>
              <a:rPr lang="en-US" altLang="en-US" smtClean="0">
                <a:latin typeface="Arial" pitchFamily="34" charset="0"/>
              </a:rPr>
              <a:t>shown in (b). The time dependence of the FRET signal following a temperature jump is spatially mapped. (b) and (c) are courtesy of M. Gruebele.</a:t>
            </a:r>
          </a:p>
          <a:p>
            <a:endParaRPr lang="en-US" altLang="en-US" smtClean="0">
              <a:latin typeface="Arial" pitchFamily="34" charset="0"/>
            </a:endParaRPr>
          </a:p>
        </p:txBody>
      </p:sp>
    </p:spTree>
    <p:extLst>
      <p:ext uri="{BB962C8B-B14F-4D97-AF65-F5344CB8AC3E}">
        <p14:creationId xmlns:p14="http://schemas.microsoft.com/office/powerpoint/2010/main" val="79839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Direct Electron Detection Camera Enabled Major Breakthroughs in Single Particle </a:t>
            </a:r>
            <a:r>
              <a:rPr lang="en-US" dirty="0" err="1" smtClean="0"/>
              <a:t>Cryo</a:t>
            </a:r>
            <a:r>
              <a:rPr lang="en-US" dirty="0" smtClean="0"/>
              <a:t>-EM(A) An image of frozen hydrated T. </a:t>
            </a:r>
            <a:r>
              <a:rPr lang="en-US" dirty="0" err="1" smtClean="0"/>
              <a:t>acidophilum</a:t>
            </a:r>
            <a:r>
              <a:rPr lang="en-US" dirty="0" smtClean="0"/>
              <a:t> 20S proteasome recorded using K2 Summit camera with a 300-kV microscope and a defocus of 0.9 mm.(B) Fourier transform of a typical imperfect image of frozen hydrated 20S proteasome, showing a predominant resolution cutoff caused by beam-induced motion.(C) Fourier transform of the same image after motion correction. Thon ring is restored to </a:t>
            </a:r>
            <a:r>
              <a:rPr lang="en-US" dirty="0" err="1" smtClean="0"/>
              <a:t>reso-lution</a:t>
            </a:r>
            <a:r>
              <a:rPr lang="en-US" dirty="0" smtClean="0"/>
              <a:t> of 3A˚ .(D) 2D class averages of TRPV1 ion channel calculated from images recorded with a scintillator camera (left) and K2 Summit camera (right) (Liao et al., 2013).(E) Two different views of TRPV1 3D </a:t>
            </a:r>
            <a:r>
              <a:rPr lang="en-US" dirty="0" err="1" smtClean="0"/>
              <a:t>reconstruc-tion</a:t>
            </a:r>
            <a:r>
              <a:rPr lang="en-US" dirty="0" smtClean="0"/>
              <a:t> determined from a dataset collected with a scintillator camera.(F) Same views of the TRPV1 3D reconstruction determined from a dataset collected with a K2 Summit camera. (A–C) are reproduced from (Li et al., 2013).</a:t>
            </a:r>
            <a:endParaRPr lang="en-US" dirty="0"/>
          </a:p>
        </p:txBody>
      </p:sp>
      <p:sp>
        <p:nvSpPr>
          <p:cNvPr id="4" name="Slide Number Placeholder 3"/>
          <p:cNvSpPr>
            <a:spLocks noGrp="1"/>
          </p:cNvSpPr>
          <p:nvPr>
            <p:ph type="sldNum" sz="quarter" idx="10"/>
          </p:nvPr>
        </p:nvSpPr>
        <p:spPr/>
        <p:txBody>
          <a:bodyPr/>
          <a:lstStyle/>
          <a:p>
            <a:pPr>
              <a:defRPr/>
            </a:pPr>
            <a:fld id="{07BB6915-04B6-438F-AAA7-91F54DCDAA48}" type="slidenum">
              <a:rPr lang="en-US" smtClean="0"/>
              <a:pPr>
                <a:defRPr/>
              </a:pPr>
              <a:t>72</a:t>
            </a:fld>
            <a:endParaRPr lang="en-US"/>
          </a:p>
        </p:txBody>
      </p:sp>
    </p:spTree>
    <p:extLst>
      <p:ext uri="{BB962C8B-B14F-4D97-AF65-F5344CB8AC3E}">
        <p14:creationId xmlns:p14="http://schemas.microsoft.com/office/powerpoint/2010/main" val="1007992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ＭＳ Ｐゴシック" pitchFamily="34" charset="-128"/>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4CFA60E4-19A3-4E67-AC77-50C1FD7A5E5C}" type="slidenum">
              <a:rPr lang="en-US" altLang="en-US" sz="1200"/>
              <a:pPr eaLnBrk="1" hangingPunct="1"/>
              <a:t>6</a:t>
            </a:fld>
            <a:endParaRPr lang="en-US" altLang="en-US" sz="1200"/>
          </a:p>
        </p:txBody>
      </p:sp>
    </p:spTree>
    <p:extLst>
      <p:ext uri="{BB962C8B-B14F-4D97-AF65-F5344CB8AC3E}">
        <p14:creationId xmlns:p14="http://schemas.microsoft.com/office/powerpoint/2010/main" val="99845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7B9B597-9B51-4955-B066-6913674126BA}" type="slidenum">
              <a:rPr lang="en-US" altLang="en-US" sz="1200"/>
              <a:pPr eaLnBrk="1" hangingPunct="1"/>
              <a:t>7</a:t>
            </a:fld>
            <a:endParaRPr lang="en-US" alt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itchFamily="34" charset="0"/>
                <a:ea typeface="ＭＳ Ｐゴシック" pitchFamily="34" charset="-128"/>
              </a:rPr>
              <a:t>At pH 7.4, </a:t>
            </a:r>
          </a:p>
          <a:p>
            <a:pPr eaLnBrk="1" hangingPunct="1"/>
            <a:endParaRPr lang="en-US" altLang="en-US" smtClean="0">
              <a:latin typeface="Arial" pitchFamily="34" charset="0"/>
              <a:ea typeface="ＭＳ Ｐゴシック" pitchFamily="34" charset="-128"/>
            </a:endParaRPr>
          </a:p>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415844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p:cNvSpPr>
          <p:nvPr>
            <p:ph type="sldImg"/>
          </p:nvPr>
        </p:nvSpPr>
        <p:spPr>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The </a:t>
            </a:r>
            <a:r>
              <a:rPr lang="en-US" altLang="en-US" dirty="0" err="1" smtClean="0">
                <a:latin typeface="Arial" pitchFamily="34" charset="0"/>
                <a:ea typeface="ＭＳ Ｐゴシック" pitchFamily="34" charset="-128"/>
              </a:rPr>
              <a:t>pka</a:t>
            </a:r>
            <a:r>
              <a:rPr lang="en-US" altLang="en-US" dirty="0" smtClean="0">
                <a:latin typeface="Arial" pitchFamily="34" charset="0"/>
                <a:ea typeface="ＭＳ Ｐゴシック" pitchFamily="34" charset="-128"/>
              </a:rPr>
              <a:t> of the side chain of </a:t>
            </a:r>
            <a:r>
              <a:rPr lang="en-US" altLang="en-US" dirty="0" err="1" smtClean="0">
                <a:latin typeface="Arial" pitchFamily="34" charset="0"/>
                <a:ea typeface="ＭＳ Ｐゴシック" pitchFamily="34" charset="-128"/>
              </a:rPr>
              <a:t>Glu</a:t>
            </a:r>
            <a:r>
              <a:rPr lang="en-US" altLang="en-US" dirty="0" smtClean="0">
                <a:latin typeface="Arial" pitchFamily="34" charset="0"/>
                <a:ea typeface="ＭＳ Ｐゴシック" pitchFamily="34" charset="-128"/>
              </a:rPr>
              <a:t> is 4.3. If</a:t>
            </a:r>
            <a:r>
              <a:rPr lang="en-US" altLang="en-US" baseline="0" dirty="0" smtClean="0">
                <a:latin typeface="Arial" pitchFamily="34" charset="0"/>
                <a:ea typeface="ＭＳ Ｐゴシック" pitchFamily="34" charset="-128"/>
              </a:rPr>
              <a:t> intracellular pH is ~7.3, then pH=</a:t>
            </a:r>
            <a:r>
              <a:rPr lang="en-US" altLang="en-US" baseline="0" dirty="0" err="1" smtClean="0">
                <a:latin typeface="Arial" pitchFamily="34" charset="0"/>
                <a:ea typeface="ＭＳ Ｐゴシック" pitchFamily="34" charset="-128"/>
              </a:rPr>
              <a:t>pKa</a:t>
            </a:r>
            <a:r>
              <a:rPr lang="en-US" altLang="en-US" baseline="0" dirty="0" smtClean="0">
                <a:latin typeface="Arial" pitchFamily="34" charset="0"/>
                <a:ea typeface="ＭＳ Ｐゴシック" pitchFamily="34" charset="-128"/>
              </a:rPr>
              <a:t>-log 10 ([HA]/[A-]) and log10  ([HA]/[A-]) =-3 after rearranging, </a:t>
            </a:r>
          </a:p>
          <a:p>
            <a:r>
              <a:rPr lang="en-US" altLang="en-US" baseline="0" dirty="0" smtClean="0">
                <a:latin typeface="Arial" pitchFamily="34" charset="0"/>
                <a:ea typeface="ＭＳ Ｐゴシック" pitchFamily="34" charset="-128"/>
              </a:rPr>
              <a:t> ([HA]/[A-]) =.001, only .1% HA. At pH=5, log 10 ([HA]/[A-]) =-.7, which is approximately 1/5 or 0.2. So, ([HA]/[A-]) increased and there are more uncharged </a:t>
            </a:r>
            <a:r>
              <a:rPr lang="en-US" altLang="en-US" baseline="0" dirty="0" err="1" smtClean="0">
                <a:latin typeface="Arial" pitchFamily="34" charset="0"/>
                <a:ea typeface="ＭＳ Ｐゴシック" pitchFamily="34" charset="-128"/>
              </a:rPr>
              <a:t>Glu</a:t>
            </a:r>
            <a:r>
              <a:rPr lang="en-US" altLang="en-US" baseline="0" dirty="0" smtClean="0">
                <a:latin typeface="Arial" pitchFamily="34" charset="0"/>
                <a:ea typeface="ＭＳ Ｐゴシック" pitchFamily="34" charset="-128"/>
              </a:rPr>
              <a:t> side </a:t>
            </a:r>
            <a:r>
              <a:rPr lang="en-US" altLang="en-US" baseline="0" smtClean="0">
                <a:latin typeface="Arial" pitchFamily="34" charset="0"/>
                <a:ea typeface="ＭＳ Ｐゴシック" pitchFamily="34" charset="-128"/>
              </a:rPr>
              <a:t>chains  </a:t>
            </a:r>
            <a:endParaRPr lang="en-US" altLang="en-US" dirty="0" smtClean="0">
              <a:latin typeface="Arial" pitchFamily="34" charset="0"/>
              <a:ea typeface="ＭＳ Ｐゴシック" pitchFamily="34" charset="-128"/>
            </a:endParaRPr>
          </a:p>
        </p:txBody>
      </p:sp>
      <p:sp>
        <p:nvSpPr>
          <p:cNvPr id="4" name="Slide Number Placeholder 3"/>
          <p:cNvSpPr>
            <a:spLocks noGrp="1"/>
          </p:cNvSpPr>
          <p:nvPr>
            <p:ph type="sldNum" sz="quarter" idx="5"/>
          </p:nvPr>
        </p:nvSpPr>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D292DB68-A94B-4227-B4AA-08155F5F54A4}" type="slidenum">
              <a:rPr lang="en-US" altLang="en-US" sz="1200"/>
              <a:pPr eaLnBrk="1" hangingPunct="1"/>
              <a:t>8</a:t>
            </a:fld>
            <a:endParaRPr lang="en-US" altLang="en-US" sz="1200"/>
          </a:p>
        </p:txBody>
      </p:sp>
    </p:spTree>
    <p:extLst>
      <p:ext uri="{BB962C8B-B14F-4D97-AF65-F5344CB8AC3E}">
        <p14:creationId xmlns:p14="http://schemas.microsoft.com/office/powerpoint/2010/main" val="2188986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pitchFamily="34" charset="0"/>
                <a:ea typeface="ＭＳ Ｐゴシック" pitchFamily="34" charset="-128"/>
              </a:defRPr>
            </a:lvl1pPr>
            <a:lvl2pPr marL="742950" indent="-285750" defTabSz="930275" eaLnBrk="0" hangingPunct="0">
              <a:defRPr sz="2000">
                <a:solidFill>
                  <a:schemeClr val="tx1"/>
                </a:solidFill>
                <a:latin typeface="Arial" pitchFamily="34" charset="0"/>
                <a:ea typeface="ＭＳ Ｐゴシック" pitchFamily="34" charset="-128"/>
              </a:defRPr>
            </a:lvl2pPr>
            <a:lvl3pPr marL="1143000" indent="-228600" defTabSz="930275" eaLnBrk="0" hangingPunct="0">
              <a:defRPr sz="2000">
                <a:solidFill>
                  <a:schemeClr val="tx1"/>
                </a:solidFill>
                <a:latin typeface="Arial" pitchFamily="34" charset="0"/>
                <a:ea typeface="ＭＳ Ｐゴシック" pitchFamily="34" charset="-128"/>
              </a:defRPr>
            </a:lvl3pPr>
            <a:lvl4pPr marL="1600200" indent="-228600" defTabSz="930275" eaLnBrk="0" hangingPunct="0">
              <a:defRPr sz="2000">
                <a:solidFill>
                  <a:schemeClr val="tx1"/>
                </a:solidFill>
                <a:latin typeface="Arial" pitchFamily="34" charset="0"/>
                <a:ea typeface="ＭＳ Ｐゴシック" pitchFamily="34" charset="-128"/>
              </a:defRPr>
            </a:lvl4pPr>
            <a:lvl5pPr marL="2057400" indent="-228600" defTabSz="930275" eaLnBrk="0" hangingPunct="0">
              <a:defRPr sz="2000">
                <a:solidFill>
                  <a:schemeClr val="tx1"/>
                </a:solidFill>
                <a:latin typeface="Arial" pitchFamily="34" charset="0"/>
                <a:ea typeface="ＭＳ Ｐゴシック" pitchFamily="34" charset="-128"/>
              </a:defRPr>
            </a:lvl5pPr>
            <a:lvl6pPr marL="25146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defTabSz="930275"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fld id="{A3D7ADA0-74BB-45C3-8AD5-093C899F04A3}" type="slidenum">
              <a:rPr lang="en-US" altLang="en-US" sz="1200"/>
              <a:pPr eaLnBrk="1" hangingPunct="1"/>
              <a:t>9</a:t>
            </a:fld>
            <a:endParaRPr lang="en-US" alt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851356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6ACE76-BAFA-4339-8594-9BB416683884}" type="slidenum">
              <a:rPr lang="en-US"/>
              <a:pPr>
                <a:defRPr/>
              </a:pPr>
              <a:t>‹#›</a:t>
            </a:fld>
            <a:endParaRPr lang="en-US"/>
          </a:p>
        </p:txBody>
      </p:sp>
    </p:spTree>
    <p:extLst>
      <p:ext uri="{BB962C8B-B14F-4D97-AF65-F5344CB8AC3E}">
        <p14:creationId xmlns:p14="http://schemas.microsoft.com/office/powerpoint/2010/main" val="1455780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55B144-194C-4B02-81B8-D64179A50AD5}" type="slidenum">
              <a:rPr lang="en-US"/>
              <a:pPr>
                <a:defRPr/>
              </a:pPr>
              <a:t>‹#›</a:t>
            </a:fld>
            <a:endParaRPr lang="en-US"/>
          </a:p>
        </p:txBody>
      </p:sp>
    </p:spTree>
    <p:extLst>
      <p:ext uri="{BB962C8B-B14F-4D97-AF65-F5344CB8AC3E}">
        <p14:creationId xmlns:p14="http://schemas.microsoft.com/office/powerpoint/2010/main" val="344665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3FB444-D2FA-49B0-8D33-0A5CE714F3E1}" type="slidenum">
              <a:rPr lang="en-US"/>
              <a:pPr>
                <a:defRPr/>
              </a:pPr>
              <a:t>‹#›</a:t>
            </a:fld>
            <a:endParaRPr lang="en-US"/>
          </a:p>
        </p:txBody>
      </p:sp>
    </p:spTree>
    <p:extLst>
      <p:ext uri="{BB962C8B-B14F-4D97-AF65-F5344CB8AC3E}">
        <p14:creationId xmlns:p14="http://schemas.microsoft.com/office/powerpoint/2010/main" val="70503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E06FB0-FCA5-4DDA-8C30-B42C90DADF77}" type="slidenum">
              <a:rPr lang="en-US"/>
              <a:pPr>
                <a:defRPr/>
              </a:pPr>
              <a:t>‹#›</a:t>
            </a:fld>
            <a:endParaRPr lang="en-US"/>
          </a:p>
        </p:txBody>
      </p:sp>
    </p:spTree>
    <p:extLst>
      <p:ext uri="{BB962C8B-B14F-4D97-AF65-F5344CB8AC3E}">
        <p14:creationId xmlns:p14="http://schemas.microsoft.com/office/powerpoint/2010/main" val="148739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C767FF-F03B-473B-9565-5002CA7D4278}" type="slidenum">
              <a:rPr lang="en-US"/>
              <a:pPr>
                <a:defRPr/>
              </a:pPr>
              <a:t>‹#›</a:t>
            </a:fld>
            <a:endParaRPr lang="en-US"/>
          </a:p>
        </p:txBody>
      </p:sp>
    </p:spTree>
    <p:extLst>
      <p:ext uri="{BB962C8B-B14F-4D97-AF65-F5344CB8AC3E}">
        <p14:creationId xmlns:p14="http://schemas.microsoft.com/office/powerpoint/2010/main" val="2857125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4DD9FE3-C13B-4B83-B965-0A8FE5347CAB}" type="slidenum">
              <a:rPr lang="en-US"/>
              <a:pPr>
                <a:defRPr/>
              </a:pPr>
              <a:t>‹#›</a:t>
            </a:fld>
            <a:endParaRPr lang="en-US"/>
          </a:p>
        </p:txBody>
      </p:sp>
    </p:spTree>
    <p:extLst>
      <p:ext uri="{BB962C8B-B14F-4D97-AF65-F5344CB8AC3E}">
        <p14:creationId xmlns:p14="http://schemas.microsoft.com/office/powerpoint/2010/main" val="26584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A860B1A-9BDD-465B-8BAF-93BE298F149A}" type="slidenum">
              <a:rPr lang="en-US"/>
              <a:pPr>
                <a:defRPr/>
              </a:pPr>
              <a:t>‹#›</a:t>
            </a:fld>
            <a:endParaRPr lang="en-US"/>
          </a:p>
        </p:txBody>
      </p:sp>
    </p:spTree>
    <p:extLst>
      <p:ext uri="{BB962C8B-B14F-4D97-AF65-F5344CB8AC3E}">
        <p14:creationId xmlns:p14="http://schemas.microsoft.com/office/powerpoint/2010/main" val="69258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32D7217-A5AC-4C01-A2E2-2439A7E29688}" type="slidenum">
              <a:rPr lang="en-US"/>
              <a:pPr>
                <a:defRPr/>
              </a:pPr>
              <a:t>‹#›</a:t>
            </a:fld>
            <a:endParaRPr lang="en-US"/>
          </a:p>
        </p:txBody>
      </p:sp>
    </p:spTree>
    <p:extLst>
      <p:ext uri="{BB962C8B-B14F-4D97-AF65-F5344CB8AC3E}">
        <p14:creationId xmlns:p14="http://schemas.microsoft.com/office/powerpoint/2010/main" val="1349686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8114D18-A619-4BDE-A33D-75E424857C59}" type="slidenum">
              <a:rPr lang="en-US"/>
              <a:pPr>
                <a:defRPr/>
              </a:pPr>
              <a:t>‹#›</a:t>
            </a:fld>
            <a:endParaRPr lang="en-US"/>
          </a:p>
        </p:txBody>
      </p:sp>
    </p:spTree>
    <p:extLst>
      <p:ext uri="{BB962C8B-B14F-4D97-AF65-F5344CB8AC3E}">
        <p14:creationId xmlns:p14="http://schemas.microsoft.com/office/powerpoint/2010/main" val="877254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5D4BA6-51DE-41D6-A562-9F944BBB9633}" type="slidenum">
              <a:rPr lang="en-US"/>
              <a:pPr>
                <a:defRPr/>
              </a:pPr>
              <a:t>‹#›</a:t>
            </a:fld>
            <a:endParaRPr lang="en-US"/>
          </a:p>
        </p:txBody>
      </p:sp>
    </p:spTree>
    <p:extLst>
      <p:ext uri="{BB962C8B-B14F-4D97-AF65-F5344CB8AC3E}">
        <p14:creationId xmlns:p14="http://schemas.microsoft.com/office/powerpoint/2010/main" val="1310247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8A21281-389A-453E-B80C-9690DE35037B}" type="slidenum">
              <a:rPr lang="en-US"/>
              <a:pPr>
                <a:defRPr/>
              </a:pPr>
              <a:t>‹#›</a:t>
            </a:fld>
            <a:endParaRPr lang="en-US"/>
          </a:p>
        </p:txBody>
      </p:sp>
    </p:spTree>
    <p:extLst>
      <p:ext uri="{BB962C8B-B14F-4D97-AF65-F5344CB8AC3E}">
        <p14:creationId xmlns:p14="http://schemas.microsoft.com/office/powerpoint/2010/main" val="324579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a:defRPr/>
            </a:pPr>
            <a:fld id="{46E9B429-1610-46C7-877B-E19E407EFB8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mdb.com/name/nm000022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youtube.com/watch?v=1eSwDKZQpok"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www2.chemistry.msu.edu/faculty/reusch/virttxtjml/spectrpy/nmr/nmr1.htm" TargetMode="External"/><Relationship Id="rId2" Type="http://schemas.openxmlformats.org/officeDocument/2006/relationships/hyperlink" Target="http://chem.ch.huji.ac.il/nmr/whatisnmr/whatisnmr.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hyperlink" Target="http://www.bio.davidson.edu/courses/genomics/method/reporters.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533400" y="2514600"/>
            <a:ext cx="8229600" cy="1143000"/>
          </a:xfrm>
        </p:spPr>
        <p:txBody>
          <a:bodyPr/>
          <a:lstStyle/>
          <a:p>
            <a:pPr algn="l" eaLnBrk="1" hangingPunct="1"/>
            <a:r>
              <a:rPr lang="en-US" altLang="en-US" sz="2400" b="1" dirty="0" smtClean="0">
                <a:hlinkClick r:id="rId3"/>
              </a:rPr>
              <a:t>Edwards</a:t>
            </a:r>
            <a:r>
              <a:rPr lang="en-US" altLang="en-US" sz="2400" dirty="0" smtClean="0"/>
              <a:t>: Why the big secret? People are smart. They can handle it. </a:t>
            </a:r>
            <a:br>
              <a:rPr lang="en-US" altLang="en-US" sz="2400" dirty="0" smtClean="0"/>
            </a:br>
            <a:r>
              <a:rPr lang="en-US" altLang="en-US" sz="2400" b="1" dirty="0" smtClean="0"/>
              <a:t>K</a:t>
            </a:r>
            <a:r>
              <a:rPr lang="en-US" altLang="en-US" sz="2400" dirty="0" smtClean="0"/>
              <a:t>: A person is smart. People are dumb, panicky dangerous animals and you know it. Fifteen hundred years ago everybody knew the Earth was the center of the universe. Five hundred years ago, everybody knew the Earth was flat, and fifteen minutes ago, you knew that humans were alone on this planet. </a:t>
            </a:r>
            <a:r>
              <a:rPr lang="en-US" altLang="en-US" sz="2400" b="1" dirty="0" smtClean="0"/>
              <a:t>Imagine what you'll know tomorrow.</a:t>
            </a:r>
            <a:r>
              <a:rPr lang="en-US" altLang="en-US" sz="2400" dirty="0" smtClean="0"/>
              <a:t> – Men in Black</a:t>
            </a:r>
          </a:p>
        </p:txBody>
      </p:sp>
    </p:spTree>
    <p:extLst>
      <p:ext uri="{BB962C8B-B14F-4D97-AF65-F5344CB8AC3E}">
        <p14:creationId xmlns:p14="http://schemas.microsoft.com/office/powerpoint/2010/main" val="651231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292225"/>
            <a:ext cx="8535987"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Text Box 3"/>
          <p:cNvSpPr txBox="1">
            <a:spLocks noChangeArrowheads="1"/>
          </p:cNvSpPr>
          <p:nvPr/>
        </p:nvSpPr>
        <p:spPr bwMode="auto">
          <a:xfrm>
            <a:off x="990600" y="304800"/>
            <a:ext cx="7162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These nonpolar side chains have additional interesting properties.</a:t>
            </a:r>
          </a:p>
        </p:txBody>
      </p:sp>
      <p:sp>
        <p:nvSpPr>
          <p:cNvPr id="51203" name="Text Box 4"/>
          <p:cNvSpPr txBox="1">
            <a:spLocks noChangeArrowheads="1"/>
          </p:cNvSpPr>
          <p:nvPr/>
        </p:nvSpPr>
        <p:spPr bwMode="auto">
          <a:xfrm>
            <a:off x="457200" y="4038600"/>
            <a:ext cx="77724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buFontTx/>
              <a:buChar char="•"/>
            </a:pPr>
            <a:r>
              <a:rPr lang="en-US" altLang="en-US" sz="1800"/>
              <a:t> </a:t>
            </a:r>
            <a:r>
              <a:rPr lang="en-US" altLang="en-US" sz="1800" b="1"/>
              <a:t>Glycine:</a:t>
            </a:r>
            <a:r>
              <a:rPr lang="en-US" altLang="en-US" sz="1800"/>
              <a:t> Can be in hydrophobic or hydrophilic environment. Short side chain length allows close contact with other peptides</a:t>
            </a:r>
          </a:p>
          <a:p>
            <a:pPr eaLnBrk="1" hangingPunct="1">
              <a:spcBef>
                <a:spcPct val="50000"/>
              </a:spcBef>
              <a:buFontTx/>
              <a:buChar char="•"/>
            </a:pPr>
            <a:r>
              <a:rPr lang="en-US" altLang="en-US" sz="1800"/>
              <a:t> </a:t>
            </a:r>
            <a:r>
              <a:rPr lang="en-US" altLang="en-US" sz="1800" b="1"/>
              <a:t>Cysteine:</a:t>
            </a:r>
            <a:r>
              <a:rPr lang="en-US" altLang="en-US" sz="1800"/>
              <a:t> The sulfur on the end can react with another cysteine to form a </a:t>
            </a:r>
            <a:r>
              <a:rPr lang="en-US" altLang="en-US" sz="1800" i="1"/>
              <a:t>covalent </a:t>
            </a:r>
            <a:r>
              <a:rPr lang="en-US" altLang="en-US" sz="1800"/>
              <a:t>disulfide bond that is often used to structurally stabilize proteins. </a:t>
            </a:r>
          </a:p>
          <a:p>
            <a:pPr eaLnBrk="1" hangingPunct="1">
              <a:spcBef>
                <a:spcPct val="50000"/>
              </a:spcBef>
              <a:buFontTx/>
              <a:buChar char="•"/>
            </a:pPr>
            <a:r>
              <a:rPr lang="en-US" altLang="en-US" sz="1800"/>
              <a:t> </a:t>
            </a:r>
            <a:r>
              <a:rPr lang="en-US" altLang="en-US" sz="1800" b="1"/>
              <a:t>Proline:</a:t>
            </a:r>
            <a:r>
              <a:rPr lang="en-US" altLang="en-US" sz="1800"/>
              <a:t> This side chain conformation promotes </a:t>
            </a:r>
            <a:r>
              <a:rPr lang="ja-JP" altLang="en-US" sz="1800"/>
              <a:t>“</a:t>
            </a:r>
            <a:r>
              <a:rPr lang="en-US" altLang="ja-JP" sz="1800"/>
              <a:t>kinks</a:t>
            </a:r>
            <a:r>
              <a:rPr lang="ja-JP" altLang="en-US" sz="1800"/>
              <a:t>”</a:t>
            </a:r>
            <a:r>
              <a:rPr lang="en-US" altLang="ja-JP" sz="1800"/>
              <a:t> in protein structure due to ringed side chain. Often occurs as a transition between different protein sections. </a:t>
            </a:r>
            <a:endParaRPr lang="en-US" altLang="en-US" sz="1800"/>
          </a:p>
        </p:txBody>
      </p:sp>
    </p:spTree>
    <p:extLst>
      <p:ext uri="{BB962C8B-B14F-4D97-AF65-F5344CB8AC3E}">
        <p14:creationId xmlns:p14="http://schemas.microsoft.com/office/powerpoint/2010/main" val="3822188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457200" y="274638"/>
            <a:ext cx="8229600" cy="868362"/>
          </a:xfrm>
        </p:spPr>
        <p:txBody>
          <a:bodyPr/>
          <a:lstStyle/>
          <a:p>
            <a:r>
              <a:rPr lang="en-US" altLang="en-US" sz="3600" dirty="0" smtClean="0">
                <a:ea typeface="ＭＳ Ｐゴシック" pitchFamily="34" charset="-128"/>
              </a:rPr>
              <a:t>Clicker question: What do alpha helices and beta sheets have in common?</a:t>
            </a:r>
          </a:p>
        </p:txBody>
      </p:sp>
      <p:sp>
        <p:nvSpPr>
          <p:cNvPr id="104450" name="Content Placeholder 2"/>
          <p:cNvSpPr>
            <a:spLocks noGrp="1"/>
          </p:cNvSpPr>
          <p:nvPr>
            <p:ph idx="1"/>
          </p:nvPr>
        </p:nvSpPr>
        <p:spPr>
          <a:xfrm>
            <a:off x="457200" y="1371600"/>
            <a:ext cx="8229600" cy="4906963"/>
          </a:xfrm>
        </p:spPr>
        <p:txBody>
          <a:bodyPr/>
          <a:lstStyle/>
          <a:p>
            <a:pPr marL="971550" lvl="1" indent="-514350">
              <a:buFontTx/>
              <a:buAutoNum type="alphaUcPeriod"/>
            </a:pPr>
            <a:r>
              <a:rPr lang="en-US" altLang="en-US" dirty="0" smtClean="0">
                <a:ea typeface="ＭＳ Ｐゴシック" pitchFamily="34" charset="-128"/>
              </a:rPr>
              <a:t>They are stabilized mainly by ionic bonds</a:t>
            </a:r>
          </a:p>
          <a:p>
            <a:pPr marL="971550" lvl="1" indent="-514350">
              <a:buFontTx/>
              <a:buAutoNum type="alphaUcPeriod"/>
            </a:pPr>
            <a:r>
              <a:rPr lang="en-US" altLang="en-US" dirty="0" smtClean="0">
                <a:ea typeface="ＭＳ Ｐゴシック" pitchFamily="34" charset="-128"/>
              </a:rPr>
              <a:t>They are stabilized mainly by van der Waals forces</a:t>
            </a:r>
          </a:p>
          <a:p>
            <a:pPr marL="971550" lvl="1" indent="-514350">
              <a:buFontTx/>
              <a:buAutoNum type="alphaUcPeriod"/>
            </a:pPr>
            <a:r>
              <a:rPr lang="en-US" altLang="en-US" dirty="0" smtClean="0">
                <a:ea typeface="ＭＳ Ｐゴシック" pitchFamily="34" charset="-128"/>
              </a:rPr>
              <a:t>They are stabilized mainly by hydrophobic interactions that minimize solvent entropy</a:t>
            </a:r>
          </a:p>
          <a:p>
            <a:pPr marL="971550" lvl="1" indent="-514350">
              <a:buFontTx/>
              <a:buAutoNum type="alphaUcPeriod"/>
            </a:pPr>
            <a:r>
              <a:rPr lang="en-US" altLang="en-US" dirty="0" smtClean="0">
                <a:ea typeface="ＭＳ Ｐゴシック" pitchFamily="34" charset="-128"/>
              </a:rPr>
              <a:t>None of the above</a:t>
            </a:r>
          </a:p>
        </p:txBody>
      </p:sp>
    </p:spTree>
    <p:extLst>
      <p:ext uri="{BB962C8B-B14F-4D97-AF65-F5344CB8AC3E}">
        <p14:creationId xmlns:p14="http://schemas.microsoft.com/office/powerpoint/2010/main" val="3607057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3000" y="5943600"/>
            <a:ext cx="3726213" cy="369332"/>
          </a:xfrm>
          <a:prstGeom prst="rect">
            <a:avLst/>
          </a:prstGeom>
        </p:spPr>
        <p:txBody>
          <a:bodyPr wrap="none">
            <a:spAutoFit/>
          </a:bodyPr>
          <a:lstStyle/>
          <a:p>
            <a:r>
              <a:rPr lang="en-US" dirty="0"/>
              <a:t>http://faculty.ccbcmd.edu/~gkaiser/</a:t>
            </a:r>
          </a:p>
        </p:txBody>
      </p:sp>
      <p:pic>
        <p:nvPicPr>
          <p:cNvPr id="7170" name="Picture 2" descr="Fig. 1: Secondary Structure of a Protein or Polypeptide Alpha Hel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72348"/>
            <a:ext cx="2971800" cy="44474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2: Secondary Structure of a Protein or Polypeptide: Beta Sh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58147"/>
            <a:ext cx="5605979" cy="29995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4801" y="228600"/>
            <a:ext cx="8653978" cy="830997"/>
          </a:xfrm>
          <a:prstGeom prst="rect">
            <a:avLst/>
          </a:prstGeom>
          <a:noFill/>
        </p:spPr>
        <p:txBody>
          <a:bodyPr wrap="square" rtlCol="0">
            <a:spAutoFit/>
          </a:bodyPr>
          <a:lstStyle/>
          <a:p>
            <a:r>
              <a:rPr lang="en-US" sz="2400" dirty="0" smtClean="0"/>
              <a:t>Both secondary structures are stabilized by hydrogen bonds between the carbonyl oxygen and the amine hydrogen.  </a:t>
            </a:r>
            <a:endParaRPr lang="en-US" sz="2400" dirty="0"/>
          </a:p>
        </p:txBody>
      </p:sp>
    </p:spTree>
    <p:extLst>
      <p:ext uri="{BB962C8B-B14F-4D97-AF65-F5344CB8AC3E}">
        <p14:creationId xmlns:p14="http://schemas.microsoft.com/office/powerpoint/2010/main" val="3175117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87450"/>
            <a:ext cx="43783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Text Box 3"/>
          <p:cNvSpPr txBox="1">
            <a:spLocks noChangeArrowheads="1"/>
          </p:cNvSpPr>
          <p:nvPr/>
        </p:nvSpPr>
        <p:spPr bwMode="auto">
          <a:xfrm>
            <a:off x="914400" y="76200"/>
            <a:ext cx="7315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Schematic depiction of secondary structures showing tertiary structure of ribonuclease</a:t>
            </a:r>
          </a:p>
        </p:txBody>
      </p:sp>
      <p:sp>
        <p:nvSpPr>
          <p:cNvPr id="57347" name="Line 4"/>
          <p:cNvSpPr>
            <a:spLocks noChangeShapeType="1"/>
          </p:cNvSpPr>
          <p:nvPr/>
        </p:nvSpPr>
        <p:spPr bwMode="auto">
          <a:xfrm flipH="1">
            <a:off x="4343400" y="1752600"/>
            <a:ext cx="1066800" cy="838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48" name="Line 6"/>
          <p:cNvSpPr>
            <a:spLocks noChangeShapeType="1"/>
          </p:cNvSpPr>
          <p:nvPr/>
        </p:nvSpPr>
        <p:spPr bwMode="auto">
          <a:xfrm flipH="1">
            <a:off x="4648200" y="1752600"/>
            <a:ext cx="762000" cy="2209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49" name="Text Box 7"/>
          <p:cNvSpPr txBox="1">
            <a:spLocks noChangeArrowheads="1"/>
          </p:cNvSpPr>
          <p:nvPr/>
        </p:nvSpPr>
        <p:spPr bwMode="auto">
          <a:xfrm>
            <a:off x="5410200" y="152400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solidFill>
                  <a:srgbClr val="666633"/>
                </a:solidFill>
              </a:rPr>
              <a:t>Alpha helix (green)</a:t>
            </a:r>
          </a:p>
        </p:txBody>
      </p:sp>
      <p:sp>
        <p:nvSpPr>
          <p:cNvPr id="57350" name="Line 8"/>
          <p:cNvSpPr>
            <a:spLocks noChangeShapeType="1"/>
          </p:cNvSpPr>
          <p:nvPr/>
        </p:nvSpPr>
        <p:spPr bwMode="auto">
          <a:xfrm flipH="1" flipV="1">
            <a:off x="4724400" y="4876800"/>
            <a:ext cx="990600" cy="838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1" name="Line 9"/>
          <p:cNvSpPr>
            <a:spLocks noChangeShapeType="1"/>
          </p:cNvSpPr>
          <p:nvPr/>
        </p:nvSpPr>
        <p:spPr bwMode="auto">
          <a:xfrm flipH="1" flipV="1">
            <a:off x="3657600" y="3048000"/>
            <a:ext cx="2057400" cy="26670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2" name="Text Box 10"/>
          <p:cNvSpPr txBox="1">
            <a:spLocks noChangeArrowheads="1"/>
          </p:cNvSpPr>
          <p:nvPr/>
        </p:nvSpPr>
        <p:spPr bwMode="auto">
          <a:xfrm>
            <a:off x="5715000" y="5500688"/>
            <a:ext cx="1981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solidFill>
                  <a:srgbClr val="FF3300"/>
                </a:solidFill>
              </a:rPr>
              <a:t>Beta sheet (red)</a:t>
            </a:r>
          </a:p>
        </p:txBody>
      </p:sp>
      <p:sp>
        <p:nvSpPr>
          <p:cNvPr id="57353" name="Text Box 11"/>
          <p:cNvSpPr txBox="1">
            <a:spLocks noChangeArrowheads="1"/>
          </p:cNvSpPr>
          <p:nvPr/>
        </p:nvSpPr>
        <p:spPr bwMode="auto">
          <a:xfrm>
            <a:off x="6248400" y="3397250"/>
            <a:ext cx="1219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solidFill>
                  <a:schemeClr val="accent2"/>
                </a:solidFill>
              </a:rPr>
              <a:t>Cysteine disulfide bond</a:t>
            </a:r>
          </a:p>
        </p:txBody>
      </p:sp>
      <p:sp>
        <p:nvSpPr>
          <p:cNvPr id="57354" name="Line 12"/>
          <p:cNvSpPr>
            <a:spLocks noChangeShapeType="1"/>
          </p:cNvSpPr>
          <p:nvPr/>
        </p:nvSpPr>
        <p:spPr bwMode="auto">
          <a:xfrm flipH="1">
            <a:off x="6019800" y="3810000"/>
            <a:ext cx="228600" cy="4572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5" name="Text Box 13"/>
          <p:cNvSpPr txBox="1">
            <a:spLocks noChangeArrowheads="1"/>
          </p:cNvSpPr>
          <p:nvPr/>
        </p:nvSpPr>
        <p:spPr bwMode="auto">
          <a:xfrm>
            <a:off x="1066800" y="4800600"/>
            <a:ext cx="22098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b="1">
                <a:solidFill>
                  <a:srgbClr val="66FF33"/>
                </a:solidFill>
              </a:rPr>
              <a:t>Irregular structure, </a:t>
            </a:r>
          </a:p>
          <a:p>
            <a:pPr eaLnBrk="1" hangingPunct="1"/>
            <a:r>
              <a:rPr lang="en-US" altLang="en-US" sz="1800" b="1">
                <a:solidFill>
                  <a:srgbClr val="66FF33"/>
                </a:solidFill>
              </a:rPr>
              <a:t>Loops and turns</a:t>
            </a:r>
          </a:p>
        </p:txBody>
      </p:sp>
      <p:sp>
        <p:nvSpPr>
          <p:cNvPr id="57356" name="Line 14"/>
          <p:cNvSpPr>
            <a:spLocks noChangeShapeType="1"/>
          </p:cNvSpPr>
          <p:nvPr/>
        </p:nvSpPr>
        <p:spPr bwMode="auto">
          <a:xfrm flipV="1">
            <a:off x="2438400" y="5029200"/>
            <a:ext cx="990600" cy="2286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7" name="Line 15"/>
          <p:cNvSpPr>
            <a:spLocks noChangeShapeType="1"/>
          </p:cNvSpPr>
          <p:nvPr/>
        </p:nvSpPr>
        <p:spPr bwMode="auto">
          <a:xfrm flipH="1" flipV="1">
            <a:off x="2133600" y="2667000"/>
            <a:ext cx="304800" cy="2590800"/>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57358" name="Rectangle 16"/>
          <p:cNvSpPr>
            <a:spLocks noChangeArrowheads="1"/>
          </p:cNvSpPr>
          <p:nvPr/>
        </p:nvSpPr>
        <p:spPr bwMode="auto">
          <a:xfrm>
            <a:off x="157163" y="6248400"/>
            <a:ext cx="8758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30000"/>
              </a:spcBef>
            </a:pPr>
            <a:r>
              <a:rPr lang="en-US" altLang="en-US"/>
              <a:t>Irregular regions often sites of greatest biologic activity, Most flexible regions</a:t>
            </a:r>
          </a:p>
        </p:txBody>
      </p:sp>
    </p:spTree>
    <p:extLst>
      <p:ext uri="{BB962C8B-B14F-4D97-AF65-F5344CB8AC3E}">
        <p14:creationId xmlns:p14="http://schemas.microsoft.com/office/powerpoint/2010/main" val="2888009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1647825"/>
            <a:ext cx="428783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3"/>
          <p:cNvSpPr txBox="1">
            <a:spLocks noChangeArrowheads="1"/>
          </p:cNvSpPr>
          <p:nvPr/>
        </p:nvSpPr>
        <p:spPr bwMode="auto">
          <a:xfrm>
            <a:off x="838200" y="228600"/>
            <a:ext cx="7772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dirty="0" err="1" smtClean="0"/>
              <a:t>Noncovalent</a:t>
            </a:r>
            <a:r>
              <a:rPr lang="en-US" altLang="en-US" sz="2400" dirty="0" smtClean="0"/>
              <a:t> </a:t>
            </a:r>
            <a:r>
              <a:rPr lang="en-US" altLang="en-US" sz="2400" dirty="0"/>
              <a:t>bonds are critical for the formation of protein secondary and tertiary structures from a given amino acid chain (primary structure)</a:t>
            </a:r>
          </a:p>
        </p:txBody>
      </p:sp>
    </p:spTree>
    <p:extLst>
      <p:ext uri="{BB962C8B-B14F-4D97-AF65-F5344CB8AC3E}">
        <p14:creationId xmlns:p14="http://schemas.microsoft.com/office/powerpoint/2010/main" val="316527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0" y="274638"/>
            <a:ext cx="9144000" cy="1020762"/>
          </a:xfrm>
        </p:spPr>
        <p:txBody>
          <a:bodyPr/>
          <a:lstStyle/>
          <a:p>
            <a:r>
              <a:rPr lang="en-US" altLang="en-US" sz="2600" u="sng" smtClean="0">
                <a:ea typeface="ＭＳ Ｐゴシック" pitchFamily="34" charset="-128"/>
              </a:rPr>
              <a:t>All molecular structures are Gibbs free energy minimizers</a:t>
            </a:r>
            <a:br>
              <a:rPr lang="en-US" altLang="en-US" sz="2600" u="sng" smtClean="0">
                <a:ea typeface="ＭＳ Ｐゴシック" pitchFamily="34" charset="-128"/>
              </a:rPr>
            </a:br>
            <a:r>
              <a:rPr lang="en-US" altLang="en-US" sz="2400" smtClean="0">
                <a:ea typeface="ＭＳ Ｐゴシック" pitchFamily="34" charset="-128"/>
              </a:rPr>
              <a:t>Protein structures are studied in this manner</a:t>
            </a:r>
          </a:p>
        </p:txBody>
      </p:sp>
      <p:sp>
        <p:nvSpPr>
          <p:cNvPr id="121859" name="Rectangle 3"/>
          <p:cNvSpPr>
            <a:spLocks noGrp="1" noChangeArrowheads="1"/>
          </p:cNvSpPr>
          <p:nvPr>
            <p:ph type="body" idx="1"/>
          </p:nvPr>
        </p:nvSpPr>
        <p:spPr>
          <a:xfrm>
            <a:off x="304800" y="1600200"/>
            <a:ext cx="8534400" cy="4525963"/>
          </a:xfrm>
        </p:spPr>
        <p:txBody>
          <a:bodyPr/>
          <a:lstStyle/>
          <a:p>
            <a:r>
              <a:rPr lang="en-US" altLang="en-US" sz="2400" smtClean="0">
                <a:ea typeface="ＭＳ Ｐゴシック" pitchFamily="34" charset="-128"/>
              </a:rPr>
              <a:t>Given some starting configuration of a structure, want to minimize G (make </a:t>
            </a:r>
            <a:r>
              <a:rPr lang="en-US" altLang="en-US" sz="2400" smtClean="0">
                <a:latin typeface="Symbol" pitchFamily="18" charset="2"/>
                <a:ea typeface="ＭＳ Ｐゴシック" pitchFamily="34" charset="-128"/>
              </a:rPr>
              <a:t>D</a:t>
            </a:r>
            <a:r>
              <a:rPr lang="en-US" altLang="en-US" sz="2400" smtClean="0">
                <a:ea typeface="ＭＳ Ｐゴシック" pitchFamily="34" charset="-128"/>
              </a:rPr>
              <a:t>G as negative as possible)</a:t>
            </a:r>
          </a:p>
          <a:p>
            <a:r>
              <a:rPr lang="en-US" altLang="en-US" sz="2400" smtClean="0">
                <a:ea typeface="ＭＳ Ｐゴシック" pitchFamily="34" charset="-128"/>
              </a:rPr>
              <a:t>Changes in potential energy result from electrostatic interactions (covalent, hydrogen bonds, van der Waals)</a:t>
            </a:r>
          </a:p>
          <a:p>
            <a:r>
              <a:rPr lang="ja-JP" altLang="en-US" sz="2400" smtClean="0">
                <a:ea typeface="ＭＳ Ｐゴシック" pitchFamily="34" charset="-128"/>
              </a:rPr>
              <a:t>“</a:t>
            </a:r>
            <a:r>
              <a:rPr lang="en-US" altLang="ja-JP" sz="2400" smtClean="0">
                <a:ea typeface="ＭＳ Ｐゴシック" pitchFamily="34" charset="-128"/>
              </a:rPr>
              <a:t>Hydrophobicity results from depriving water molecules of some of their configurational entropy</a:t>
            </a:r>
            <a:r>
              <a:rPr lang="ja-JP" altLang="en-US" sz="2400" smtClean="0">
                <a:ea typeface="ＭＳ Ｐゴシック" pitchFamily="34" charset="-128"/>
              </a:rPr>
              <a:t>”</a:t>
            </a:r>
            <a:r>
              <a:rPr lang="en-US" altLang="ja-JP" sz="1200" u="sng" smtClean="0">
                <a:ea typeface="ＭＳ Ｐゴシック" pitchFamily="34" charset="-128"/>
              </a:rPr>
              <a:t>(from Physical Biology of the Cell)</a:t>
            </a:r>
            <a:endParaRPr lang="en-US" altLang="en-US" sz="1200" u="sng" smtClean="0">
              <a:ea typeface="ＭＳ Ｐゴシック" pitchFamily="34" charset="-128"/>
            </a:endParaRPr>
          </a:p>
        </p:txBody>
      </p:sp>
    </p:spTree>
    <p:extLst>
      <p:ext uri="{BB962C8B-B14F-4D97-AF65-F5344CB8AC3E}">
        <p14:creationId xmlns:p14="http://schemas.microsoft.com/office/powerpoint/2010/main" val="1711133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“Basic” equations for molecular dynamics used to simulate motions of biomolecules</a:t>
            </a:r>
            <a:endParaRPr lang="en-US" sz="3200" dirty="0"/>
          </a:p>
        </p:txBody>
      </p:sp>
      <p:sp>
        <p:nvSpPr>
          <p:cNvPr id="3" name="Content Placeholder 2"/>
          <p:cNvSpPr>
            <a:spLocks noGrp="1"/>
          </p:cNvSpPr>
          <p:nvPr>
            <p:ph idx="1"/>
          </p:nvPr>
        </p:nvSpPr>
        <p:spPr>
          <a:xfrm>
            <a:off x="457200" y="4953000"/>
            <a:ext cx="8229600" cy="1173163"/>
          </a:xfrm>
        </p:spPr>
        <p:txBody>
          <a:bodyPr/>
          <a:lstStyle/>
          <a:p>
            <a:r>
              <a:rPr lang="en-US" sz="2400" dirty="0" smtClean="0"/>
              <a:t>The force acting on the </a:t>
            </a:r>
            <a:r>
              <a:rPr lang="en-US" sz="2400" dirty="0" err="1" smtClean="0"/>
              <a:t>i</a:t>
            </a:r>
            <a:r>
              <a:rPr lang="en-US" sz="2400" baseline="30000" dirty="0" err="1" smtClean="0"/>
              <a:t>th</a:t>
            </a:r>
            <a:r>
              <a:rPr lang="en-US" sz="2400" dirty="0" smtClean="0"/>
              <a:t> atom (F</a:t>
            </a:r>
            <a:r>
              <a:rPr lang="en-US" sz="2400" baseline="-25000" dirty="0" smtClean="0"/>
              <a:t>i</a:t>
            </a:r>
            <a:r>
              <a:rPr lang="en-US" sz="2400" dirty="0" smtClean="0"/>
              <a:t>) is given by the potential energy gradient caused by motion of the atom with respect to the other atoms</a:t>
            </a:r>
            <a:endParaRPr lang="en-US" sz="2400" dirty="0"/>
          </a:p>
        </p:txBody>
      </p:sp>
      <p:pic>
        <p:nvPicPr>
          <p:cNvPr id="1259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63"/>
          <a:stretch/>
        </p:blipFill>
        <p:spPr bwMode="auto">
          <a:xfrm>
            <a:off x="477809" y="1497331"/>
            <a:ext cx="3905249"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09" y="2319252"/>
            <a:ext cx="4467225"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09" y="6500812"/>
            <a:ext cx="5248275"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59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6457949"/>
            <a:ext cx="15811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257800" y="2514600"/>
            <a:ext cx="3276600" cy="1200329"/>
          </a:xfrm>
          <a:prstGeom prst="rect">
            <a:avLst/>
          </a:prstGeom>
          <a:noFill/>
        </p:spPr>
        <p:txBody>
          <a:bodyPr wrap="square" rtlCol="0">
            <a:spAutoFit/>
          </a:bodyPr>
          <a:lstStyle/>
          <a:p>
            <a:r>
              <a:rPr lang="en-US" dirty="0" smtClean="0"/>
              <a:t>Components for bond lengths and angles, bond rotation, van der Waals forces and electrostatic interactions</a:t>
            </a:r>
            <a:endParaRPr lang="en-US" dirty="0"/>
          </a:p>
        </p:txBody>
      </p:sp>
    </p:spTree>
    <p:extLst>
      <p:ext uri="{BB962C8B-B14F-4D97-AF65-F5344CB8AC3E}">
        <p14:creationId xmlns:p14="http://schemas.microsoft.com/office/powerpoint/2010/main" val="2348328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p:txBody>
          <a:bodyPr/>
          <a:lstStyle/>
          <a:p>
            <a:r>
              <a:rPr lang="en-US" altLang="en-US" sz="2800" smtClean="0">
                <a:ea typeface="ＭＳ Ｐゴシック" pitchFamily="34" charset="-128"/>
              </a:rPr>
              <a:t>Low probability </a:t>
            </a:r>
            <a:r>
              <a:rPr lang="ja-JP" altLang="en-US" sz="2800" smtClean="0">
                <a:ea typeface="ＭＳ Ｐゴシック" pitchFamily="34" charset="-128"/>
              </a:rPr>
              <a:t>“</a:t>
            </a:r>
            <a:r>
              <a:rPr lang="en-US" altLang="ja-JP" sz="2800" smtClean="0">
                <a:ea typeface="ＭＳ Ｐゴシック" pitchFamily="34" charset="-128"/>
              </a:rPr>
              <a:t>excited</a:t>
            </a:r>
            <a:r>
              <a:rPr lang="ja-JP" altLang="en-US" sz="2800" smtClean="0">
                <a:ea typeface="ＭＳ Ｐゴシック" pitchFamily="34" charset="-128"/>
              </a:rPr>
              <a:t>”</a:t>
            </a:r>
            <a:r>
              <a:rPr lang="en-US" altLang="ja-JP" sz="2800" smtClean="0">
                <a:ea typeface="ＭＳ Ｐゴシック" pitchFamily="34" charset="-128"/>
              </a:rPr>
              <a:t> states are biologically important, serving as shorter-lived intermediates between more stable states. </a:t>
            </a:r>
            <a:endParaRPr lang="en-US" altLang="en-US" sz="2800" smtClean="0">
              <a:ea typeface="ＭＳ Ｐゴシック" pitchFamily="34" charset="-128"/>
            </a:endParaRPr>
          </a:p>
        </p:txBody>
      </p:sp>
      <p:sp>
        <p:nvSpPr>
          <p:cNvPr id="75778" name="Rectangle 3"/>
          <p:cNvSpPr>
            <a:spLocks noGrp="1" noChangeArrowheads="1"/>
          </p:cNvSpPr>
          <p:nvPr>
            <p:ph type="body" idx="1"/>
          </p:nvPr>
        </p:nvSpPr>
        <p:spPr>
          <a:xfrm>
            <a:off x="457200" y="5029200"/>
            <a:ext cx="8229600" cy="1096963"/>
          </a:xfrm>
        </p:spPr>
        <p:txBody>
          <a:bodyPr/>
          <a:lstStyle/>
          <a:p>
            <a:pPr>
              <a:lnSpc>
                <a:spcPct val="90000"/>
              </a:lnSpc>
            </a:pPr>
            <a:r>
              <a:rPr lang="en-US" altLang="en-US" sz="2400" smtClean="0">
                <a:ea typeface="ＭＳ Ｐゴシック" pitchFamily="34" charset="-128"/>
              </a:rPr>
              <a:t>Shown is the native (low-energy, energetically favorable) conformation of a protein (N) and its excited intermediate state. </a:t>
            </a:r>
          </a:p>
        </p:txBody>
      </p:sp>
      <p:pic>
        <p:nvPicPr>
          <p:cNvPr id="757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5387975"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5"/>
          <p:cNvSpPr txBox="1">
            <a:spLocks noChangeArrowheads="1"/>
          </p:cNvSpPr>
          <p:nvPr/>
        </p:nvSpPr>
        <p:spPr bwMode="auto">
          <a:xfrm>
            <a:off x="5562600" y="6248400"/>
            <a:ext cx="312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Al-Hashimi 2010</a:t>
            </a:r>
          </a:p>
        </p:txBody>
      </p:sp>
    </p:spTree>
    <p:extLst>
      <p:ext uri="{BB962C8B-B14F-4D97-AF65-F5344CB8AC3E}">
        <p14:creationId xmlns:p14="http://schemas.microsoft.com/office/powerpoint/2010/main" val="3263913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Top: 2D contour plot of free energy differences as a function of two bond angles (blue is lower). Bottom: Cross section of free energy differences when bond angle 2 is fixed</a:t>
            </a:r>
            <a:endParaRPr lang="en-US" sz="2000" dirty="0"/>
          </a:p>
        </p:txBody>
      </p:sp>
      <p:sp>
        <p:nvSpPr>
          <p:cNvPr id="3" name="Content Placeholder 2"/>
          <p:cNvSpPr>
            <a:spLocks noGrp="1"/>
          </p:cNvSpPr>
          <p:nvPr>
            <p:ph idx="1"/>
          </p:nvPr>
        </p:nvSpPr>
        <p:spPr/>
        <p:txBody>
          <a:bodyPr/>
          <a:lstStyle/>
          <a:p>
            <a:endParaRPr lang="en-US" dirty="0"/>
          </a:p>
        </p:txBody>
      </p:sp>
      <p:pic>
        <p:nvPicPr>
          <p:cNvPr id="1027" name="Picture 3" descr="U:\Personal\Courses\Biology 230 - Biology of the Living Cell\Bio 230 2014\Free_energy_contours.jpg"/>
          <p:cNvPicPr>
            <a:picLocks noChangeAspect="1" noChangeArrowheads="1"/>
          </p:cNvPicPr>
          <p:nvPr/>
        </p:nvPicPr>
        <p:blipFill rotWithShape="1">
          <a:blip r:embed="rId3">
            <a:extLst>
              <a:ext uri="{28A0092B-C50C-407E-A947-70E740481C1C}">
                <a14:useLocalDpi xmlns:a14="http://schemas.microsoft.com/office/drawing/2010/main" val="0"/>
              </a:ext>
            </a:extLst>
          </a:blip>
          <a:srcRect l="6846" t="4846" r="7588" b="3771"/>
          <a:stretch/>
        </p:blipFill>
        <p:spPr bwMode="auto">
          <a:xfrm>
            <a:off x="152400" y="1447800"/>
            <a:ext cx="5878286" cy="4242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5943600" y="1589314"/>
            <a:ext cx="3048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1800" kern="0" dirty="0" smtClean="0">
                <a:ea typeface="ＭＳ Ｐゴシック" pitchFamily="34" charset="-128"/>
              </a:rPr>
              <a:t>Can compute energetic cost function of different protein configurations to determine stable states</a:t>
            </a:r>
          </a:p>
          <a:p>
            <a:r>
              <a:rPr lang="en-US" altLang="en-US" sz="1800" kern="0" dirty="0" smtClean="0">
                <a:ea typeface="ＭＳ Ｐゴシック" pitchFamily="34" charset="-128"/>
              </a:rPr>
              <a:t>Computationally very expensive for a realistic sized protein</a:t>
            </a:r>
          </a:p>
          <a:p>
            <a:r>
              <a:rPr lang="en-US" altLang="en-US" sz="1800" i="1" kern="0" dirty="0" smtClean="0">
                <a:ea typeface="ＭＳ Ｐゴシック" pitchFamily="34" charset="-128"/>
              </a:rPr>
              <a:t>NOTE: A protein can be in a stable state without being in a global free energy minimum</a:t>
            </a:r>
          </a:p>
          <a:p>
            <a:r>
              <a:rPr lang="en-US" altLang="en-US" sz="1800" kern="0" dirty="0" smtClean="0">
                <a:ea typeface="ＭＳ Ｐゴシック" pitchFamily="34" charset="-128"/>
              </a:rPr>
              <a:t>Red box indicates range of free energy fluctuations due to thermal fluctuations </a:t>
            </a:r>
          </a:p>
        </p:txBody>
      </p:sp>
      <p:cxnSp>
        <p:nvCxnSpPr>
          <p:cNvPr id="5" name="Straight Connector 4"/>
          <p:cNvCxnSpPr/>
          <p:nvPr/>
        </p:nvCxnSpPr>
        <p:spPr>
          <a:xfrm flipV="1">
            <a:off x="1981200" y="1589314"/>
            <a:ext cx="0" cy="1534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Box 6"/>
          <p:cNvSpPr txBox="1">
            <a:spLocks noChangeArrowheads="1"/>
          </p:cNvSpPr>
          <p:nvPr/>
        </p:nvSpPr>
        <p:spPr bwMode="auto">
          <a:xfrm>
            <a:off x="914400" y="4752975"/>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dirty="0"/>
              <a:t>Relative minimum (stable)</a:t>
            </a:r>
          </a:p>
        </p:txBody>
      </p:sp>
      <p:sp>
        <p:nvSpPr>
          <p:cNvPr id="12" name="Text Box 7"/>
          <p:cNvSpPr txBox="1">
            <a:spLocks noChangeArrowheads="1"/>
          </p:cNvSpPr>
          <p:nvPr/>
        </p:nvSpPr>
        <p:spPr bwMode="auto">
          <a:xfrm>
            <a:off x="4419600" y="5133975"/>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dirty="0"/>
              <a:t>Global    minimum (stable)</a:t>
            </a:r>
          </a:p>
        </p:txBody>
      </p:sp>
      <p:sp>
        <p:nvSpPr>
          <p:cNvPr id="13" name="Text Box 8"/>
          <p:cNvSpPr txBox="1">
            <a:spLocks noChangeArrowheads="1"/>
          </p:cNvSpPr>
          <p:nvPr/>
        </p:nvSpPr>
        <p:spPr bwMode="auto">
          <a:xfrm>
            <a:off x="3429000" y="4114800"/>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dirty="0"/>
              <a:t>Local   minimum (unstable)</a:t>
            </a:r>
          </a:p>
        </p:txBody>
      </p:sp>
      <p:sp>
        <p:nvSpPr>
          <p:cNvPr id="14" name="Line 9"/>
          <p:cNvSpPr>
            <a:spLocks noChangeShapeType="1"/>
          </p:cNvSpPr>
          <p:nvPr/>
        </p:nvSpPr>
        <p:spPr bwMode="auto">
          <a:xfrm>
            <a:off x="4191000" y="37338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0"/>
          <p:cNvSpPr>
            <a:spLocks noChangeShapeType="1"/>
          </p:cNvSpPr>
          <p:nvPr/>
        </p:nvSpPr>
        <p:spPr bwMode="auto">
          <a:xfrm>
            <a:off x="1828800" y="4067175"/>
            <a:ext cx="76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1"/>
          <p:cNvSpPr>
            <a:spLocks noChangeShapeType="1"/>
          </p:cNvSpPr>
          <p:nvPr/>
        </p:nvSpPr>
        <p:spPr bwMode="auto">
          <a:xfrm>
            <a:off x="5257800" y="4295775"/>
            <a:ext cx="76200" cy="838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 name="Rectangle 3"/>
          <p:cNvSpPr/>
          <p:nvPr/>
        </p:nvSpPr>
        <p:spPr>
          <a:xfrm>
            <a:off x="533400" y="3852295"/>
            <a:ext cx="5382491" cy="3387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ne 11"/>
          <p:cNvSpPr>
            <a:spLocks noChangeShapeType="1"/>
          </p:cNvSpPr>
          <p:nvPr/>
        </p:nvSpPr>
        <p:spPr bwMode="auto">
          <a:xfrm flipH="1" flipV="1">
            <a:off x="5181600" y="4029075"/>
            <a:ext cx="990600" cy="79798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3470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animBg="1"/>
      <p:bldP spid="15" grpId="0" animBg="1"/>
      <p:bldP spid="16" grpId="0" animBg="1"/>
      <p:bldP spid="4"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2800" dirty="0" smtClean="0"/>
              <a:t>Clicker question: Which two peaks or troughs in the left figure correspond to the figure on the right?</a:t>
            </a:r>
            <a:endParaRPr lang="en-US" sz="2800" dirty="0"/>
          </a:p>
        </p:txBody>
      </p:sp>
      <p:sp>
        <p:nvSpPr>
          <p:cNvPr id="3" name="Content Placeholder 2"/>
          <p:cNvSpPr>
            <a:spLocks noGrp="1"/>
          </p:cNvSpPr>
          <p:nvPr>
            <p:ph idx="1"/>
          </p:nvPr>
        </p:nvSpPr>
        <p:spPr>
          <a:xfrm>
            <a:off x="457200" y="3429000"/>
            <a:ext cx="8229600" cy="2239963"/>
          </a:xfrm>
        </p:spPr>
        <p:txBody>
          <a:bodyPr/>
          <a:lstStyle/>
          <a:p>
            <a:pPr marL="457200" indent="-457200">
              <a:buFont typeface="+mj-lt"/>
              <a:buAutoNum type="alphaUcPeriod"/>
            </a:pPr>
            <a:r>
              <a:rPr lang="en-US" sz="2000" dirty="0" smtClean="0"/>
              <a:t>C corresponds to the more probable conformation and A to the less probable one</a:t>
            </a:r>
          </a:p>
          <a:p>
            <a:pPr marL="457200" indent="-457200">
              <a:buFont typeface="+mj-lt"/>
              <a:buAutoNum type="alphaUcPeriod"/>
            </a:pPr>
            <a:r>
              <a:rPr lang="en-US" sz="2000" dirty="0" smtClean="0"/>
              <a:t>C </a:t>
            </a:r>
            <a:r>
              <a:rPr lang="en-US" sz="2000" dirty="0"/>
              <a:t>corresponds to the </a:t>
            </a:r>
            <a:r>
              <a:rPr lang="en-US" sz="2000" dirty="0" smtClean="0"/>
              <a:t>less </a:t>
            </a:r>
            <a:r>
              <a:rPr lang="en-US" sz="2000" dirty="0"/>
              <a:t>probable conformation and </a:t>
            </a:r>
            <a:r>
              <a:rPr lang="en-US" sz="2000" dirty="0" smtClean="0"/>
              <a:t>A </a:t>
            </a:r>
            <a:r>
              <a:rPr lang="en-US" sz="2000" dirty="0"/>
              <a:t>to the </a:t>
            </a:r>
            <a:r>
              <a:rPr lang="en-US" sz="2000" dirty="0" smtClean="0"/>
              <a:t>more </a:t>
            </a:r>
            <a:r>
              <a:rPr lang="en-US" sz="2000" dirty="0"/>
              <a:t>probable </a:t>
            </a:r>
            <a:r>
              <a:rPr lang="en-US" sz="2000" dirty="0" smtClean="0"/>
              <a:t>one</a:t>
            </a:r>
          </a:p>
          <a:p>
            <a:pPr marL="457200" indent="-457200">
              <a:buFont typeface="+mj-lt"/>
              <a:buAutoNum type="alphaUcPeriod"/>
            </a:pPr>
            <a:r>
              <a:rPr lang="en-US" sz="2000" dirty="0"/>
              <a:t>D</a:t>
            </a:r>
            <a:r>
              <a:rPr lang="en-US" sz="2000" dirty="0" smtClean="0"/>
              <a:t> </a:t>
            </a:r>
            <a:r>
              <a:rPr lang="en-US" sz="2000" dirty="0"/>
              <a:t>corresponds to the more probable conformation and E</a:t>
            </a:r>
            <a:r>
              <a:rPr lang="en-US" sz="2000" dirty="0" smtClean="0"/>
              <a:t> </a:t>
            </a:r>
            <a:r>
              <a:rPr lang="en-US" sz="2000" dirty="0"/>
              <a:t>to the less probable </a:t>
            </a:r>
            <a:r>
              <a:rPr lang="en-US" sz="2000" dirty="0" smtClean="0"/>
              <a:t>one</a:t>
            </a:r>
          </a:p>
          <a:p>
            <a:pPr marL="457200" indent="-457200">
              <a:buFont typeface="+mj-lt"/>
              <a:buAutoNum type="alphaUcPeriod"/>
            </a:pPr>
            <a:r>
              <a:rPr lang="en-US" sz="2000" dirty="0" smtClean="0"/>
              <a:t>B </a:t>
            </a:r>
            <a:r>
              <a:rPr lang="en-US" sz="2000" dirty="0"/>
              <a:t>corresponds to the more probable conformation and </a:t>
            </a:r>
            <a:r>
              <a:rPr lang="en-US" sz="2000" dirty="0" smtClean="0"/>
              <a:t>E </a:t>
            </a:r>
            <a:r>
              <a:rPr lang="en-US" sz="2000" dirty="0"/>
              <a:t>to the less probable one</a:t>
            </a:r>
          </a:p>
          <a:p>
            <a:pPr marL="457200" indent="-457200">
              <a:buFont typeface="+mj-lt"/>
              <a:buAutoNum type="alphaUcPeriod"/>
            </a:pPr>
            <a:r>
              <a:rPr lang="en-US" sz="2000" dirty="0" smtClean="0"/>
              <a:t>E </a:t>
            </a:r>
            <a:r>
              <a:rPr lang="en-US" sz="2000" dirty="0"/>
              <a:t>corresponds to the more probable conformation and </a:t>
            </a:r>
            <a:r>
              <a:rPr lang="en-US" sz="2000" dirty="0" smtClean="0"/>
              <a:t>D </a:t>
            </a:r>
            <a:r>
              <a:rPr lang="en-US" sz="2000" dirty="0"/>
              <a:t>to the less probable one</a:t>
            </a:r>
          </a:p>
          <a:p>
            <a:endParaRPr lang="en-US" sz="2000" dirty="0"/>
          </a:p>
          <a:p>
            <a:endParaRPr lang="en-US" sz="2000" dirty="0"/>
          </a:p>
          <a:p>
            <a:endParaRPr lang="en-US" sz="2000" dirty="0" smtClean="0"/>
          </a:p>
          <a:p>
            <a:endParaRPr lang="en-US" sz="20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173162"/>
            <a:ext cx="3581400" cy="219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U:\Personal\Courses\Biology 230 - Biology of the Living Cell\Bio 230 2014\Free_energy_contours.jpg"/>
          <p:cNvPicPr>
            <a:picLocks noChangeAspect="1" noChangeArrowheads="1"/>
          </p:cNvPicPr>
          <p:nvPr/>
        </p:nvPicPr>
        <p:blipFill rotWithShape="1">
          <a:blip r:embed="rId3">
            <a:extLst>
              <a:ext uri="{28A0092B-C50C-407E-A947-70E740481C1C}">
                <a14:useLocalDpi xmlns:a14="http://schemas.microsoft.com/office/drawing/2010/main" val="0"/>
              </a:ext>
            </a:extLst>
          </a:blip>
          <a:srcRect l="6846" t="50537" r="7588" b="3771"/>
          <a:stretch/>
        </p:blipFill>
        <p:spPr bwMode="auto">
          <a:xfrm>
            <a:off x="533400" y="1260416"/>
            <a:ext cx="4495800" cy="21033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14400" y="1828800"/>
            <a:ext cx="304800" cy="369332"/>
          </a:xfrm>
          <a:prstGeom prst="rect">
            <a:avLst/>
          </a:prstGeom>
          <a:noFill/>
        </p:spPr>
        <p:txBody>
          <a:bodyPr wrap="square" rtlCol="0">
            <a:spAutoFit/>
          </a:bodyPr>
          <a:lstStyle/>
          <a:p>
            <a:r>
              <a:rPr lang="en-US" b="1" dirty="0"/>
              <a:t>A</a:t>
            </a:r>
          </a:p>
        </p:txBody>
      </p:sp>
      <p:sp>
        <p:nvSpPr>
          <p:cNvPr id="15" name="TextBox 14"/>
          <p:cNvSpPr txBox="1"/>
          <p:nvPr/>
        </p:nvSpPr>
        <p:spPr>
          <a:xfrm>
            <a:off x="1752600" y="2497447"/>
            <a:ext cx="304800" cy="369332"/>
          </a:xfrm>
          <a:prstGeom prst="rect">
            <a:avLst/>
          </a:prstGeom>
          <a:noFill/>
        </p:spPr>
        <p:txBody>
          <a:bodyPr wrap="square" rtlCol="0">
            <a:spAutoFit/>
          </a:bodyPr>
          <a:lstStyle/>
          <a:p>
            <a:r>
              <a:rPr lang="en-US" b="1" dirty="0"/>
              <a:t>B</a:t>
            </a:r>
          </a:p>
        </p:txBody>
      </p:sp>
      <p:sp>
        <p:nvSpPr>
          <p:cNvPr id="16" name="TextBox 15"/>
          <p:cNvSpPr txBox="1"/>
          <p:nvPr/>
        </p:nvSpPr>
        <p:spPr>
          <a:xfrm>
            <a:off x="2971800" y="1445761"/>
            <a:ext cx="304800" cy="369332"/>
          </a:xfrm>
          <a:prstGeom prst="rect">
            <a:avLst/>
          </a:prstGeom>
          <a:noFill/>
        </p:spPr>
        <p:txBody>
          <a:bodyPr wrap="square" rtlCol="0">
            <a:spAutoFit/>
          </a:bodyPr>
          <a:lstStyle/>
          <a:p>
            <a:r>
              <a:rPr lang="en-US" b="1" dirty="0"/>
              <a:t>C</a:t>
            </a:r>
          </a:p>
        </p:txBody>
      </p:sp>
      <p:sp>
        <p:nvSpPr>
          <p:cNvPr id="17" name="TextBox 16"/>
          <p:cNvSpPr txBox="1"/>
          <p:nvPr/>
        </p:nvSpPr>
        <p:spPr>
          <a:xfrm>
            <a:off x="3429000" y="1828800"/>
            <a:ext cx="304800" cy="369332"/>
          </a:xfrm>
          <a:prstGeom prst="rect">
            <a:avLst/>
          </a:prstGeom>
          <a:noFill/>
        </p:spPr>
        <p:txBody>
          <a:bodyPr wrap="square" rtlCol="0">
            <a:spAutoFit/>
          </a:bodyPr>
          <a:lstStyle/>
          <a:p>
            <a:r>
              <a:rPr lang="en-US" b="1" dirty="0"/>
              <a:t>D</a:t>
            </a:r>
          </a:p>
        </p:txBody>
      </p:sp>
      <p:sp>
        <p:nvSpPr>
          <p:cNvPr id="18" name="TextBox 17"/>
          <p:cNvSpPr txBox="1"/>
          <p:nvPr/>
        </p:nvSpPr>
        <p:spPr>
          <a:xfrm>
            <a:off x="4267200" y="2514600"/>
            <a:ext cx="304800" cy="369332"/>
          </a:xfrm>
          <a:prstGeom prst="rect">
            <a:avLst/>
          </a:prstGeom>
          <a:noFill/>
        </p:spPr>
        <p:txBody>
          <a:bodyPr wrap="square" rtlCol="0">
            <a:spAutoFit/>
          </a:bodyPr>
          <a:lstStyle/>
          <a:p>
            <a:r>
              <a:rPr lang="en-US" b="1" dirty="0"/>
              <a:t>E</a:t>
            </a:r>
          </a:p>
        </p:txBody>
      </p:sp>
    </p:spTree>
    <p:extLst>
      <p:ext uri="{BB962C8B-B14F-4D97-AF65-F5344CB8AC3E}">
        <p14:creationId xmlns:p14="http://schemas.microsoft.com/office/powerpoint/2010/main" val="9293156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74638"/>
            <a:ext cx="8229600" cy="792162"/>
          </a:xfrm>
        </p:spPr>
        <p:txBody>
          <a:bodyPr/>
          <a:lstStyle/>
          <a:p>
            <a:pPr eaLnBrk="1" hangingPunct="1"/>
            <a:r>
              <a:rPr lang="en-US" altLang="en-US" sz="3200" smtClean="0"/>
              <a:t>Announcements</a:t>
            </a:r>
          </a:p>
        </p:txBody>
      </p:sp>
      <p:sp>
        <p:nvSpPr>
          <p:cNvPr id="3075" name="Rectangle 3"/>
          <p:cNvSpPr>
            <a:spLocks noGrp="1" noChangeArrowheads="1"/>
          </p:cNvSpPr>
          <p:nvPr>
            <p:ph type="body" idx="1"/>
          </p:nvPr>
        </p:nvSpPr>
        <p:spPr/>
        <p:txBody>
          <a:bodyPr/>
          <a:lstStyle/>
          <a:p>
            <a:pPr eaLnBrk="1" hangingPunct="1"/>
            <a:r>
              <a:rPr lang="en-US" altLang="en-US" sz="2400" dirty="0" smtClean="0"/>
              <a:t>Blackboard Quiz #3 will come out today or tomorrow and will be due Sunday, Sept. </a:t>
            </a:r>
            <a:r>
              <a:rPr lang="en-US" altLang="en-US" sz="2400" dirty="0" smtClean="0"/>
              <a:t>11, </a:t>
            </a:r>
            <a:r>
              <a:rPr lang="en-US" altLang="en-US" sz="2400" dirty="0" smtClean="0"/>
              <a:t>11:59 pm. </a:t>
            </a:r>
          </a:p>
          <a:p>
            <a:pPr eaLnBrk="1" hangingPunct="1"/>
            <a:r>
              <a:rPr lang="en-US" altLang="en-US" sz="2400" dirty="0" smtClean="0"/>
              <a:t>It will cover the last 3 classes (including today) on </a:t>
            </a:r>
            <a:r>
              <a:rPr lang="en-US" altLang="en-US" sz="2400" dirty="0" smtClean="0"/>
              <a:t>protein </a:t>
            </a:r>
            <a:r>
              <a:rPr lang="en-US" altLang="en-US" sz="2400" dirty="0" smtClean="0"/>
              <a:t>structure and </a:t>
            </a:r>
            <a:r>
              <a:rPr lang="en-US" altLang="en-US" sz="2400" dirty="0" smtClean="0"/>
              <a:t>techniques for </a:t>
            </a:r>
            <a:r>
              <a:rPr lang="en-US" altLang="en-US" sz="2400" dirty="0" smtClean="0"/>
              <a:t>separation and </a:t>
            </a:r>
            <a:r>
              <a:rPr lang="en-US" altLang="en-US" sz="2400" dirty="0" smtClean="0"/>
              <a:t>identification</a:t>
            </a:r>
            <a:r>
              <a:rPr lang="en-US" altLang="en-US" sz="2400" dirty="0" smtClean="0"/>
              <a:t>. </a:t>
            </a:r>
            <a:endParaRPr lang="en-US" altLang="en-US" sz="2400" dirty="0" smtClean="0"/>
          </a:p>
          <a:p>
            <a:pPr eaLnBrk="1" hangingPunct="1"/>
            <a:r>
              <a:rPr lang="en-US" altLang="en-US" sz="2400" dirty="0" smtClean="0"/>
              <a:t>Tomorrow, Michael </a:t>
            </a:r>
            <a:r>
              <a:rPr lang="en-US" altLang="en-US" sz="2400" dirty="0" err="1" smtClean="0"/>
              <a:t>Rossmann</a:t>
            </a:r>
            <a:r>
              <a:rPr lang="en-US" altLang="en-US" sz="2400" dirty="0"/>
              <a:t> </a:t>
            </a:r>
            <a:r>
              <a:rPr lang="en-US" altLang="en-US" sz="2400" dirty="0" smtClean="0"/>
              <a:t>will discuss the structure of the </a:t>
            </a:r>
            <a:r>
              <a:rPr lang="en-US" altLang="en-US" sz="2400" dirty="0" err="1" smtClean="0"/>
              <a:t>Zika</a:t>
            </a:r>
            <a:r>
              <a:rPr lang="en-US" altLang="en-US" sz="2400" dirty="0" smtClean="0"/>
              <a:t> and other infectious viruses in MJIS 1001 at 1:30. </a:t>
            </a:r>
            <a:endParaRPr lang="en-US" altLang="en-US" sz="2400" dirty="0" smtClean="0"/>
          </a:p>
          <a:p>
            <a:pPr eaLnBrk="1" hangingPunct="1"/>
            <a:endParaRPr lang="en-US" altLang="en-US" sz="2400" dirty="0" smtClean="0"/>
          </a:p>
        </p:txBody>
      </p:sp>
    </p:spTree>
    <p:extLst>
      <p:ext uri="{BB962C8B-B14F-4D97-AF65-F5344CB8AC3E}">
        <p14:creationId xmlns:p14="http://schemas.microsoft.com/office/powerpoint/2010/main" val="679157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020762"/>
          </a:xfrm>
        </p:spPr>
        <p:txBody>
          <a:bodyPr/>
          <a:lstStyle/>
          <a:p>
            <a:r>
              <a:rPr lang="en-US" sz="2800" dirty="0" smtClean="0"/>
              <a:t>The energy contour plot can also represent a protein that can transition between 2 stable conformations</a:t>
            </a:r>
            <a:endParaRPr lang="en-US" sz="2800" dirty="0"/>
          </a:p>
        </p:txBody>
      </p:sp>
      <p:sp>
        <p:nvSpPr>
          <p:cNvPr id="3" name="Content Placeholder 2"/>
          <p:cNvSpPr>
            <a:spLocks noGrp="1"/>
          </p:cNvSpPr>
          <p:nvPr>
            <p:ph idx="1"/>
          </p:nvPr>
        </p:nvSpPr>
        <p:spPr>
          <a:xfrm>
            <a:off x="228600" y="3822036"/>
            <a:ext cx="4343400" cy="2761327"/>
          </a:xfrm>
        </p:spPr>
        <p:txBody>
          <a:bodyPr/>
          <a:lstStyle/>
          <a:p>
            <a:endParaRPr lang="en-US" sz="2000" dirty="0"/>
          </a:p>
          <a:p>
            <a:endParaRPr lang="en-US" sz="2000" dirty="0"/>
          </a:p>
          <a:p>
            <a:endParaRPr lang="en-US" sz="2000" dirty="0" smtClean="0"/>
          </a:p>
          <a:p>
            <a:endParaRPr lang="en-US" sz="20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656" y="1173162"/>
            <a:ext cx="4061744"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U:\Personal\Courses\Biology 230 - Biology of the Living Cell\Bio 230 2014\Free_energy_contours.jpg"/>
          <p:cNvPicPr>
            <a:picLocks noChangeAspect="1" noChangeArrowheads="1"/>
          </p:cNvPicPr>
          <p:nvPr/>
        </p:nvPicPr>
        <p:blipFill rotWithShape="1">
          <a:blip r:embed="rId3">
            <a:extLst>
              <a:ext uri="{28A0092B-C50C-407E-A947-70E740481C1C}">
                <a14:useLocalDpi xmlns:a14="http://schemas.microsoft.com/office/drawing/2010/main" val="0"/>
              </a:ext>
            </a:extLst>
          </a:blip>
          <a:srcRect l="6846" t="50537" r="7588" b="3771"/>
          <a:stretch/>
        </p:blipFill>
        <p:spPr bwMode="auto">
          <a:xfrm>
            <a:off x="76200" y="1401827"/>
            <a:ext cx="4495800" cy="21033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 y="1970211"/>
            <a:ext cx="304800" cy="369332"/>
          </a:xfrm>
          <a:prstGeom prst="rect">
            <a:avLst/>
          </a:prstGeom>
          <a:noFill/>
        </p:spPr>
        <p:txBody>
          <a:bodyPr wrap="square" rtlCol="0">
            <a:spAutoFit/>
          </a:bodyPr>
          <a:lstStyle/>
          <a:p>
            <a:r>
              <a:rPr lang="en-US" b="1" dirty="0"/>
              <a:t>A</a:t>
            </a:r>
          </a:p>
        </p:txBody>
      </p:sp>
      <p:sp>
        <p:nvSpPr>
          <p:cNvPr id="15" name="TextBox 14"/>
          <p:cNvSpPr txBox="1"/>
          <p:nvPr/>
        </p:nvSpPr>
        <p:spPr>
          <a:xfrm>
            <a:off x="1295400" y="2638858"/>
            <a:ext cx="304800" cy="369332"/>
          </a:xfrm>
          <a:prstGeom prst="rect">
            <a:avLst/>
          </a:prstGeom>
          <a:noFill/>
        </p:spPr>
        <p:txBody>
          <a:bodyPr wrap="square" rtlCol="0">
            <a:spAutoFit/>
          </a:bodyPr>
          <a:lstStyle/>
          <a:p>
            <a:r>
              <a:rPr lang="en-US" b="1" dirty="0"/>
              <a:t>B</a:t>
            </a:r>
          </a:p>
        </p:txBody>
      </p:sp>
      <p:sp>
        <p:nvSpPr>
          <p:cNvPr id="16" name="TextBox 15"/>
          <p:cNvSpPr txBox="1"/>
          <p:nvPr/>
        </p:nvSpPr>
        <p:spPr>
          <a:xfrm>
            <a:off x="2514600" y="1587172"/>
            <a:ext cx="304800" cy="369332"/>
          </a:xfrm>
          <a:prstGeom prst="rect">
            <a:avLst/>
          </a:prstGeom>
          <a:noFill/>
        </p:spPr>
        <p:txBody>
          <a:bodyPr wrap="square" rtlCol="0">
            <a:spAutoFit/>
          </a:bodyPr>
          <a:lstStyle/>
          <a:p>
            <a:r>
              <a:rPr lang="en-US" b="1" dirty="0"/>
              <a:t>C</a:t>
            </a:r>
          </a:p>
        </p:txBody>
      </p:sp>
      <p:sp>
        <p:nvSpPr>
          <p:cNvPr id="17" name="TextBox 16"/>
          <p:cNvSpPr txBox="1"/>
          <p:nvPr/>
        </p:nvSpPr>
        <p:spPr>
          <a:xfrm>
            <a:off x="2971800" y="1970211"/>
            <a:ext cx="304800" cy="369332"/>
          </a:xfrm>
          <a:prstGeom prst="rect">
            <a:avLst/>
          </a:prstGeom>
          <a:noFill/>
        </p:spPr>
        <p:txBody>
          <a:bodyPr wrap="square" rtlCol="0">
            <a:spAutoFit/>
          </a:bodyPr>
          <a:lstStyle/>
          <a:p>
            <a:r>
              <a:rPr lang="en-US" b="1" dirty="0"/>
              <a:t>D</a:t>
            </a:r>
          </a:p>
        </p:txBody>
      </p:sp>
      <p:sp>
        <p:nvSpPr>
          <p:cNvPr id="18" name="TextBox 17"/>
          <p:cNvSpPr txBox="1"/>
          <p:nvPr/>
        </p:nvSpPr>
        <p:spPr>
          <a:xfrm>
            <a:off x="3810000" y="2656011"/>
            <a:ext cx="304800" cy="369332"/>
          </a:xfrm>
          <a:prstGeom prst="rect">
            <a:avLst/>
          </a:prstGeom>
          <a:noFill/>
        </p:spPr>
        <p:txBody>
          <a:bodyPr wrap="square" rtlCol="0">
            <a:spAutoFit/>
          </a:bodyPr>
          <a:lstStyle/>
          <a:p>
            <a:r>
              <a:rPr lang="en-US" b="1" dirty="0"/>
              <a:t>E</a:t>
            </a: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656" y="3822036"/>
            <a:ext cx="4061744"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467600" y="1535668"/>
            <a:ext cx="762000" cy="369332"/>
          </a:xfrm>
          <a:prstGeom prst="rect">
            <a:avLst/>
          </a:prstGeom>
          <a:solidFill>
            <a:schemeClr val="bg1"/>
          </a:solidFill>
        </p:spPr>
        <p:txBody>
          <a:bodyPr wrap="square" rtlCol="0">
            <a:spAutoFit/>
          </a:bodyPr>
          <a:lstStyle/>
          <a:p>
            <a:r>
              <a:rPr lang="en-US" b="1" dirty="0"/>
              <a:t>6</a:t>
            </a:r>
            <a:r>
              <a:rPr lang="en-US" b="1" dirty="0" smtClean="0"/>
              <a:t>2%</a:t>
            </a:r>
            <a:endParaRPr lang="en-US" b="1" dirty="0"/>
          </a:p>
        </p:txBody>
      </p:sp>
      <p:sp>
        <p:nvSpPr>
          <p:cNvPr id="19" name="TextBox 18"/>
          <p:cNvSpPr txBox="1"/>
          <p:nvPr/>
        </p:nvSpPr>
        <p:spPr>
          <a:xfrm>
            <a:off x="7620000" y="4267200"/>
            <a:ext cx="762000" cy="369332"/>
          </a:xfrm>
          <a:prstGeom prst="rect">
            <a:avLst/>
          </a:prstGeom>
          <a:solidFill>
            <a:schemeClr val="bg1"/>
          </a:solidFill>
        </p:spPr>
        <p:txBody>
          <a:bodyPr wrap="square" rtlCol="0">
            <a:spAutoFit/>
          </a:bodyPr>
          <a:lstStyle/>
          <a:p>
            <a:r>
              <a:rPr lang="en-US" b="1" dirty="0"/>
              <a:t>3</a:t>
            </a:r>
            <a:r>
              <a:rPr lang="en-US" b="1" dirty="0" smtClean="0"/>
              <a:t>5%</a:t>
            </a:r>
            <a:endParaRPr lang="en-US" b="1" dirty="0"/>
          </a:p>
        </p:txBody>
      </p:sp>
      <p:sp>
        <p:nvSpPr>
          <p:cNvPr id="21" name="TextBox 20"/>
          <p:cNvSpPr txBox="1"/>
          <p:nvPr/>
        </p:nvSpPr>
        <p:spPr>
          <a:xfrm>
            <a:off x="7543800" y="1266426"/>
            <a:ext cx="304800" cy="369332"/>
          </a:xfrm>
          <a:prstGeom prst="rect">
            <a:avLst/>
          </a:prstGeom>
          <a:noFill/>
        </p:spPr>
        <p:txBody>
          <a:bodyPr wrap="square" rtlCol="0">
            <a:spAutoFit/>
          </a:bodyPr>
          <a:lstStyle/>
          <a:p>
            <a:r>
              <a:rPr lang="en-US" b="1" dirty="0"/>
              <a:t>E</a:t>
            </a:r>
          </a:p>
        </p:txBody>
      </p:sp>
      <p:sp>
        <p:nvSpPr>
          <p:cNvPr id="22" name="TextBox 21"/>
          <p:cNvSpPr txBox="1"/>
          <p:nvPr/>
        </p:nvSpPr>
        <p:spPr>
          <a:xfrm>
            <a:off x="7696200" y="3897868"/>
            <a:ext cx="304800" cy="369332"/>
          </a:xfrm>
          <a:prstGeom prst="rect">
            <a:avLst/>
          </a:prstGeom>
          <a:noFill/>
        </p:spPr>
        <p:txBody>
          <a:bodyPr wrap="square" rtlCol="0">
            <a:spAutoFit/>
          </a:bodyPr>
          <a:lstStyle/>
          <a:p>
            <a:r>
              <a:rPr lang="en-US" b="1" dirty="0" smtClean="0"/>
              <a:t>B</a:t>
            </a:r>
            <a:endParaRPr lang="en-US" b="1" dirty="0"/>
          </a:p>
        </p:txBody>
      </p:sp>
      <p:sp>
        <p:nvSpPr>
          <p:cNvPr id="23" name="TextBox 22"/>
          <p:cNvSpPr txBox="1"/>
          <p:nvPr/>
        </p:nvSpPr>
        <p:spPr>
          <a:xfrm>
            <a:off x="5257800" y="3897868"/>
            <a:ext cx="624840" cy="369332"/>
          </a:xfrm>
          <a:prstGeom prst="rect">
            <a:avLst/>
          </a:prstGeom>
          <a:solidFill>
            <a:schemeClr val="bg1"/>
          </a:solidFill>
        </p:spPr>
        <p:txBody>
          <a:bodyPr wrap="square" rtlCol="0">
            <a:spAutoFit/>
          </a:bodyPr>
          <a:lstStyle/>
          <a:p>
            <a:r>
              <a:rPr lang="en-US" b="1" dirty="0" smtClean="0"/>
              <a:t>C,D</a:t>
            </a:r>
            <a:endParaRPr lang="en-US" b="1" dirty="0"/>
          </a:p>
        </p:txBody>
      </p:sp>
      <p:sp>
        <p:nvSpPr>
          <p:cNvPr id="24" name="TextBox 23"/>
          <p:cNvSpPr txBox="1"/>
          <p:nvPr/>
        </p:nvSpPr>
        <p:spPr>
          <a:xfrm>
            <a:off x="5257800" y="1228123"/>
            <a:ext cx="624840" cy="369332"/>
          </a:xfrm>
          <a:prstGeom prst="rect">
            <a:avLst/>
          </a:prstGeom>
          <a:solidFill>
            <a:schemeClr val="bg1"/>
          </a:solidFill>
        </p:spPr>
        <p:txBody>
          <a:bodyPr wrap="square" rtlCol="0">
            <a:spAutoFit/>
          </a:bodyPr>
          <a:lstStyle/>
          <a:p>
            <a:r>
              <a:rPr lang="en-US" b="1" dirty="0" smtClean="0"/>
              <a:t>C,D</a:t>
            </a:r>
            <a:endParaRPr lang="en-US" b="1" dirty="0"/>
          </a:p>
        </p:txBody>
      </p:sp>
      <p:sp>
        <p:nvSpPr>
          <p:cNvPr id="8" name="Rectangle 7"/>
          <p:cNvSpPr/>
          <p:nvPr/>
        </p:nvSpPr>
        <p:spPr>
          <a:xfrm rot="817980">
            <a:off x="7116019" y="5436298"/>
            <a:ext cx="603218" cy="2878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552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descr="figure_05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68199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 Box 3"/>
          <p:cNvSpPr txBox="1">
            <a:spLocks noChangeArrowheads="1"/>
          </p:cNvSpPr>
          <p:nvPr/>
        </p:nvSpPr>
        <p:spPr bwMode="auto">
          <a:xfrm>
            <a:off x="457200" y="320675"/>
            <a:ext cx="8229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dirty="0"/>
              <a:t>Shielding hydrophobic residues maximizes the entropy of the </a:t>
            </a:r>
            <a:r>
              <a:rPr lang="en-US" altLang="en-US" sz="2400" dirty="0" smtClean="0"/>
              <a:t>surrounding water, </a:t>
            </a:r>
            <a:r>
              <a:rPr lang="en-US" altLang="en-US" sz="2400" dirty="0"/>
              <a:t>thereby lowering free energy</a:t>
            </a:r>
          </a:p>
        </p:txBody>
      </p:sp>
    </p:spTree>
    <p:extLst>
      <p:ext uri="{BB962C8B-B14F-4D97-AF65-F5344CB8AC3E}">
        <p14:creationId xmlns:p14="http://schemas.microsoft.com/office/powerpoint/2010/main" val="2417262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457200" y="152400"/>
            <a:ext cx="8229600" cy="868363"/>
          </a:xfrm>
        </p:spPr>
        <p:txBody>
          <a:bodyPr/>
          <a:lstStyle/>
          <a:p>
            <a:pPr eaLnBrk="1" hangingPunct="1"/>
            <a:r>
              <a:rPr lang="en-US" altLang="en-US" sz="2800" smtClean="0">
                <a:ea typeface="ＭＳ Ｐゴシック" pitchFamily="34" charset="-128"/>
              </a:rPr>
              <a:t>Hydropathy plots are used to identify membrane spanning regions of a protein</a:t>
            </a:r>
          </a:p>
        </p:txBody>
      </p:sp>
      <p:pic>
        <p:nvPicPr>
          <p:cNvPr id="7168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1143000"/>
            <a:ext cx="4808538"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Rectangle 5"/>
          <p:cNvSpPr>
            <a:spLocks noChangeArrowheads="1"/>
          </p:cNvSpPr>
          <p:nvPr/>
        </p:nvSpPr>
        <p:spPr bwMode="auto">
          <a:xfrm>
            <a:off x="457200" y="5410200"/>
            <a:ext cx="822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dirty="0" err="1">
                <a:solidFill>
                  <a:schemeClr val="tx2"/>
                </a:solidFill>
              </a:rPr>
              <a:t>Hydropathy</a:t>
            </a:r>
            <a:r>
              <a:rPr lang="en-US" altLang="en-US" dirty="0">
                <a:solidFill>
                  <a:schemeClr val="tx2"/>
                </a:solidFill>
              </a:rPr>
              <a:t> plots show the amount of free energy required to move amino acids to an aqueous </a:t>
            </a:r>
            <a:r>
              <a:rPr lang="en-US" altLang="en-US" dirty="0" smtClean="0">
                <a:solidFill>
                  <a:schemeClr val="tx2"/>
                </a:solidFill>
              </a:rPr>
              <a:t>medium (free energy of solvation). </a:t>
            </a:r>
            <a:endParaRPr lang="en-US" altLang="en-US" dirty="0">
              <a:solidFill>
                <a:schemeClr val="tx2"/>
              </a:solidFill>
            </a:endParaRPr>
          </a:p>
          <a:p>
            <a:pPr eaLnBrk="1" hangingPunct="1"/>
            <a:r>
              <a:rPr lang="en-US" altLang="en-US" dirty="0">
                <a:solidFill>
                  <a:schemeClr val="tx2"/>
                </a:solidFill>
              </a:rPr>
              <a:t>Residues 74-93 are hydrophobic and likely to be membrane-spanning</a:t>
            </a:r>
          </a:p>
        </p:txBody>
      </p:sp>
    </p:spTree>
    <p:extLst>
      <p:ext uri="{BB962C8B-B14F-4D97-AF65-F5344CB8AC3E}">
        <p14:creationId xmlns:p14="http://schemas.microsoft.com/office/powerpoint/2010/main" val="3319800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idx="4294967295"/>
          </p:nvPr>
        </p:nvSpPr>
        <p:spPr/>
        <p:txBody>
          <a:bodyPr/>
          <a:lstStyle/>
          <a:p>
            <a:pPr eaLnBrk="1" hangingPunct="1"/>
            <a:r>
              <a:rPr lang="en-US" altLang="en-US" sz="2800" smtClean="0">
                <a:ea typeface="ＭＳ Ｐゴシック" pitchFamily="34" charset="-128"/>
              </a:rPr>
              <a:t>Specificity of protein-protein interactions is due to complementarity of spatial/electrostatic structure (minimizing the free energy again)</a:t>
            </a:r>
          </a:p>
        </p:txBody>
      </p:sp>
      <p:sp>
        <p:nvSpPr>
          <p:cNvPr id="79874" name="Rectangle 3"/>
          <p:cNvSpPr>
            <a:spLocks noGrp="1" noChangeArrowheads="1"/>
          </p:cNvSpPr>
          <p:nvPr>
            <p:ph type="body" idx="4294967295"/>
          </p:nvPr>
        </p:nvSpPr>
        <p:spPr>
          <a:xfrm>
            <a:off x="4419600" y="1676400"/>
            <a:ext cx="4267200" cy="4525963"/>
          </a:xfrm>
        </p:spPr>
        <p:txBody>
          <a:bodyPr/>
          <a:lstStyle/>
          <a:p>
            <a:pPr eaLnBrk="1" hangingPunct="1"/>
            <a:r>
              <a:rPr lang="en-US" altLang="en-US" sz="2000" smtClean="0">
                <a:ea typeface="ＭＳ Ｐゴシック" pitchFamily="34" charset="-128"/>
              </a:rPr>
              <a:t>Pockets in the SH3 domain of phosphatidyl-inositol-3-OH kinase (red) fit proline rich proteins (yellow and green) well</a:t>
            </a:r>
          </a:p>
          <a:p>
            <a:pPr eaLnBrk="1" hangingPunct="1"/>
            <a:r>
              <a:rPr lang="en-US" altLang="en-US" sz="2000" smtClean="0">
                <a:ea typeface="ＭＳ Ｐゴシック" pitchFamily="34" charset="-128"/>
              </a:rPr>
              <a:t>Grooves shown schematically on bottom</a:t>
            </a:r>
          </a:p>
        </p:txBody>
      </p:sp>
      <p:pic>
        <p:nvPicPr>
          <p:cNvPr id="798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381158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780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304800" y="274638"/>
            <a:ext cx="8458200" cy="944562"/>
          </a:xfrm>
        </p:spPr>
        <p:txBody>
          <a:bodyPr/>
          <a:lstStyle/>
          <a:p>
            <a:pPr eaLnBrk="1" hangingPunct="1"/>
            <a:r>
              <a:rPr lang="en-US" altLang="en-US" sz="2800" smtClean="0">
                <a:ea typeface="ＭＳ Ｐゴシック" pitchFamily="34" charset="-128"/>
              </a:rPr>
              <a:t>Quaternary protein structure occur when there are at least two protein subunits with tertiary structure </a:t>
            </a:r>
          </a:p>
        </p:txBody>
      </p:sp>
      <p:sp>
        <p:nvSpPr>
          <p:cNvPr id="83970" name="Rectangle 3"/>
          <p:cNvSpPr>
            <a:spLocks noGrp="1" noChangeArrowheads="1"/>
          </p:cNvSpPr>
          <p:nvPr>
            <p:ph type="body" idx="1"/>
          </p:nvPr>
        </p:nvSpPr>
        <p:spPr>
          <a:xfrm>
            <a:off x="457200" y="4495800"/>
            <a:ext cx="8229600" cy="1630363"/>
          </a:xfrm>
        </p:spPr>
        <p:txBody>
          <a:bodyPr/>
          <a:lstStyle/>
          <a:p>
            <a:pPr eaLnBrk="1" hangingPunct="1">
              <a:lnSpc>
                <a:spcPct val="80000"/>
              </a:lnSpc>
            </a:pPr>
            <a:r>
              <a:rPr lang="en-US" altLang="en-US" sz="2000" smtClean="0">
                <a:ea typeface="ＭＳ Ｐゴシック" pitchFamily="34" charset="-128"/>
              </a:rPr>
              <a:t>Different subunits are typically linked by non-covalent bonds</a:t>
            </a:r>
          </a:p>
          <a:p>
            <a:pPr eaLnBrk="1" hangingPunct="1">
              <a:lnSpc>
                <a:spcPct val="80000"/>
              </a:lnSpc>
            </a:pPr>
            <a:r>
              <a:rPr lang="en-US" altLang="en-US" sz="2000" smtClean="0">
                <a:ea typeface="ＭＳ Ｐゴシック" pitchFamily="34" charset="-128"/>
              </a:rPr>
              <a:t>Left, transforming growth factor beta-2, consisting of two identical subunits (homodimer)</a:t>
            </a:r>
          </a:p>
          <a:p>
            <a:pPr eaLnBrk="1" hangingPunct="1">
              <a:lnSpc>
                <a:spcPct val="80000"/>
              </a:lnSpc>
            </a:pPr>
            <a:r>
              <a:rPr lang="en-US" altLang="en-US" sz="2000" smtClean="0">
                <a:ea typeface="ＭＳ Ｐゴシック" pitchFamily="34" charset="-128"/>
              </a:rPr>
              <a:t>Right, hemoglobin, consisting of two alpha subunits and two beta subunits (heterotetramer, or two homodimers)</a:t>
            </a:r>
          </a:p>
        </p:txBody>
      </p:sp>
      <p:pic>
        <p:nvPicPr>
          <p:cNvPr id="839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303338"/>
            <a:ext cx="4268787"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488" y="1295400"/>
            <a:ext cx="3592512"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5613" y="6172200"/>
            <a:ext cx="8002587" cy="646331"/>
          </a:xfrm>
          <a:prstGeom prst="rect">
            <a:avLst/>
          </a:prstGeom>
          <a:noFill/>
        </p:spPr>
        <p:txBody>
          <a:bodyPr wrap="square" rtlCol="0">
            <a:spAutoFit/>
          </a:bodyPr>
          <a:lstStyle/>
          <a:p>
            <a:r>
              <a:rPr lang="en-US" dirty="0" smtClean="0"/>
              <a:t>Review with video from </a:t>
            </a:r>
            <a:r>
              <a:rPr lang="en-US" dirty="0"/>
              <a:t>Protein Data Bank: https://www.youtube.com/watch?v=qBRFIMcxZNM</a:t>
            </a:r>
          </a:p>
        </p:txBody>
      </p:sp>
    </p:spTree>
    <p:extLst>
      <p:ext uri="{BB962C8B-B14F-4D97-AF65-F5344CB8AC3E}">
        <p14:creationId xmlns:p14="http://schemas.microsoft.com/office/powerpoint/2010/main" val="2501354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457200" y="228600"/>
            <a:ext cx="8229600" cy="838200"/>
          </a:xfrm>
        </p:spPr>
        <p:txBody>
          <a:bodyPr/>
          <a:lstStyle/>
          <a:p>
            <a:pPr eaLnBrk="1" hangingPunct="1"/>
            <a:r>
              <a:rPr lang="en-US" altLang="en-US" sz="2400" smtClean="0">
                <a:ea typeface="ＭＳ Ｐゴシック" pitchFamily="34" charset="-128"/>
              </a:rPr>
              <a:t>Many proteins’ </a:t>
            </a:r>
            <a:r>
              <a:rPr lang="en-US" altLang="ja-JP" sz="2400" smtClean="0">
                <a:ea typeface="ＭＳ Ｐゴシック" pitchFamily="34" charset="-128"/>
              </a:rPr>
              <a:t>conformations are repeatable and arise as a consequence of finding the lowest energy configuration </a:t>
            </a:r>
            <a:endParaRPr lang="en-US" altLang="en-US" sz="2400" smtClean="0">
              <a:ea typeface="ＭＳ Ｐゴシック" pitchFamily="34" charset="-128"/>
            </a:endParaRPr>
          </a:p>
        </p:txBody>
      </p:sp>
      <p:pic>
        <p:nvPicPr>
          <p:cNvPr id="88066" name="Picture 6"/>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57200" y="1722438"/>
            <a:ext cx="4684713" cy="4525962"/>
          </a:xfrm>
          <a:noFill/>
        </p:spPr>
      </p:pic>
      <p:sp>
        <p:nvSpPr>
          <p:cNvPr id="162823" name="Rectangle 7"/>
          <p:cNvSpPr>
            <a:spLocks noChangeArrowheads="1"/>
          </p:cNvSpPr>
          <p:nvPr/>
        </p:nvSpPr>
        <p:spPr bwMode="auto">
          <a:xfrm>
            <a:off x="3090863" y="1298575"/>
            <a:ext cx="2928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2400" b="1">
                <a:solidFill>
                  <a:srgbClr val="339966"/>
                </a:solidFill>
              </a:rPr>
              <a:t>Don</a:t>
            </a:r>
            <a:r>
              <a:rPr lang="ja-JP" altLang="en-US" sz="2400" b="1">
                <a:solidFill>
                  <a:srgbClr val="339966"/>
                </a:solidFill>
              </a:rPr>
              <a:t>’</a:t>
            </a:r>
            <a:r>
              <a:rPr lang="en-US" altLang="ja-JP" sz="2400" b="1">
                <a:solidFill>
                  <a:srgbClr val="339966"/>
                </a:solidFill>
              </a:rPr>
              <a:t>t stress, relax!</a:t>
            </a:r>
            <a:endParaRPr lang="en-US" altLang="en-US" sz="2400" b="1">
              <a:solidFill>
                <a:srgbClr val="339966"/>
              </a:solidFill>
            </a:endParaRPr>
          </a:p>
        </p:txBody>
      </p:sp>
      <p:sp>
        <p:nvSpPr>
          <p:cNvPr id="88068" name="Text Box 8"/>
          <p:cNvSpPr txBox="1">
            <a:spLocks noChangeArrowheads="1"/>
          </p:cNvSpPr>
          <p:nvPr/>
        </p:nvSpPr>
        <p:spPr bwMode="auto">
          <a:xfrm>
            <a:off x="5181600" y="1981200"/>
            <a:ext cx="36576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The ability to re-form in a functional manner is called </a:t>
            </a:r>
            <a:r>
              <a:rPr lang="en-US" altLang="en-US" sz="1800" b="1"/>
              <a:t>self-assembly.</a:t>
            </a:r>
          </a:p>
          <a:p>
            <a:pPr eaLnBrk="1" hangingPunct="1">
              <a:spcBef>
                <a:spcPct val="50000"/>
              </a:spcBef>
            </a:pPr>
            <a:endParaRPr lang="en-US" altLang="en-US" sz="1800" b="1"/>
          </a:p>
        </p:txBody>
      </p:sp>
    </p:spTree>
    <p:extLst>
      <p:ext uri="{BB962C8B-B14F-4D97-AF65-F5344CB8AC3E}">
        <p14:creationId xmlns:p14="http://schemas.microsoft.com/office/powerpoint/2010/main" val="3091082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457200" y="274638"/>
            <a:ext cx="8229600" cy="639762"/>
          </a:xfrm>
        </p:spPr>
        <p:txBody>
          <a:bodyPr/>
          <a:lstStyle/>
          <a:p>
            <a:pPr eaLnBrk="1" hangingPunct="1"/>
            <a:r>
              <a:rPr lang="en-US" altLang="en-US" sz="2800" smtClean="0">
                <a:ea typeface="ＭＳ Ｐゴシック" pitchFamily="34" charset="-128"/>
              </a:rPr>
              <a:t>What are the steps in protein folding?</a:t>
            </a:r>
          </a:p>
        </p:txBody>
      </p:sp>
      <p:sp>
        <p:nvSpPr>
          <p:cNvPr id="209923" name="Rectangle 3"/>
          <p:cNvSpPr>
            <a:spLocks noGrp="1" noChangeArrowheads="1"/>
          </p:cNvSpPr>
          <p:nvPr>
            <p:ph type="body" idx="4294967295"/>
          </p:nvPr>
        </p:nvSpPr>
        <p:spPr>
          <a:xfrm>
            <a:off x="4724400" y="1219200"/>
            <a:ext cx="4191000" cy="4906963"/>
          </a:xfrm>
        </p:spPr>
        <p:txBody>
          <a:bodyPr/>
          <a:lstStyle/>
          <a:p>
            <a:pPr eaLnBrk="1" hangingPunct="1"/>
            <a:r>
              <a:rPr lang="en-US" altLang="en-US" sz="2000" dirty="0" smtClean="0">
                <a:ea typeface="ＭＳ Ｐゴシック" pitchFamily="34" charset="-128"/>
              </a:rPr>
              <a:t>Scenario 1 (top): The unfolded chain forms secondary structure, and then tertiary structure through hydrogen bonding and hydrophobic interactions. </a:t>
            </a:r>
          </a:p>
          <a:p>
            <a:pPr eaLnBrk="1" hangingPunct="1"/>
            <a:r>
              <a:rPr lang="en-US" altLang="en-US" sz="2000" dirty="0" smtClean="0">
                <a:ea typeface="ＭＳ Ｐゴシック" pitchFamily="34" charset="-128"/>
              </a:rPr>
              <a:t>Scenario 2 (bottom): The unfolded chain compacts first, then forms secondary structure, and finalizes tertiary structure.</a:t>
            </a:r>
          </a:p>
          <a:p>
            <a:pPr eaLnBrk="1" hangingPunct="1"/>
            <a:r>
              <a:rPr lang="en-US" altLang="en-US" sz="2000" i="1" dirty="0" smtClean="0">
                <a:ea typeface="ＭＳ Ｐゴシック" pitchFamily="34" charset="-128"/>
              </a:rPr>
              <a:t>Actual folding is between these two extremes, simultaneous local formation of helices and sheets through local hydrogen bonding and hydrophobic interactions. </a:t>
            </a:r>
          </a:p>
        </p:txBody>
      </p:sp>
      <p:pic>
        <p:nvPicPr>
          <p:cNvPr id="901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445135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75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r>
              <a:rPr lang="en-US" altLang="en-US" sz="3600" dirty="0" smtClean="0">
                <a:ea typeface="ＭＳ Ｐゴシック" pitchFamily="34" charset="-128"/>
              </a:rPr>
              <a:t>Video of protein folding</a:t>
            </a:r>
          </a:p>
        </p:txBody>
      </p:sp>
      <p:sp>
        <p:nvSpPr>
          <p:cNvPr id="91138" name="Rectangle 3"/>
          <p:cNvSpPr>
            <a:spLocks noGrp="1" noChangeArrowheads="1"/>
          </p:cNvSpPr>
          <p:nvPr>
            <p:ph type="body" idx="1"/>
          </p:nvPr>
        </p:nvSpPr>
        <p:spPr>
          <a:xfrm>
            <a:off x="1104900" y="5715000"/>
            <a:ext cx="6934200" cy="762000"/>
          </a:xfrm>
        </p:spPr>
        <p:txBody>
          <a:bodyPr/>
          <a:lstStyle/>
          <a:p>
            <a:pPr marL="0" indent="0">
              <a:buFontTx/>
              <a:buNone/>
              <a:defRPr/>
            </a:pPr>
            <a:r>
              <a:rPr lang="en-US" sz="2400" dirty="0">
                <a:hlinkClick r:id="rId2"/>
              </a:rPr>
              <a:t>http://www.youtube.com/watch?v=1eSwDKZQpok</a:t>
            </a:r>
            <a:endParaRPr lang="en-US" sz="2400" dirty="0"/>
          </a:p>
          <a:p>
            <a:pPr>
              <a:defRPr/>
            </a:pPr>
            <a:endParaRPr lang="en-US" dirty="0"/>
          </a:p>
        </p:txBody>
      </p:sp>
      <p:pic>
        <p:nvPicPr>
          <p:cNvPr id="92163" name="Picture 2" descr="Screen Shot 2013-08-28 at 3.03.3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4788" y="1752600"/>
            <a:ext cx="6194425"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228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Content Placeholder 2"/>
          <p:cNvSpPr>
            <a:spLocks noGrp="1"/>
          </p:cNvSpPr>
          <p:nvPr>
            <p:ph idx="1"/>
          </p:nvPr>
        </p:nvSpPr>
        <p:spPr>
          <a:xfrm>
            <a:off x="533400" y="1905000"/>
            <a:ext cx="4267200" cy="2895600"/>
          </a:xfrm>
        </p:spPr>
        <p:txBody>
          <a:bodyPr/>
          <a:lstStyle/>
          <a:p>
            <a:r>
              <a:rPr lang="en-US" altLang="en-US" sz="2000" smtClean="0"/>
              <a:t>Protein Adaptation and Evolution</a:t>
            </a:r>
          </a:p>
          <a:p>
            <a:pPr lvl="1"/>
            <a:r>
              <a:rPr lang="en-US" altLang="en-US" sz="1800" smtClean="0">
                <a:ea typeface="ＭＳ Ｐゴシック" pitchFamily="34" charset="-128"/>
              </a:rPr>
              <a:t>Adaptations are traits that improve the chance of survival of an organism in a specific environment.</a:t>
            </a:r>
          </a:p>
          <a:p>
            <a:pPr lvl="1"/>
            <a:r>
              <a:rPr lang="en-US" altLang="en-US" sz="1800" smtClean="0">
                <a:ea typeface="ＭＳ Ｐゴシック" pitchFamily="34" charset="-128"/>
              </a:rPr>
              <a:t>Proteins are subject to natural selection.</a:t>
            </a:r>
          </a:p>
          <a:p>
            <a:pPr lvl="1"/>
            <a:r>
              <a:rPr lang="en-US" altLang="en-US" sz="1800" smtClean="0">
                <a:ea typeface="ＭＳ Ｐゴシック" pitchFamily="34" charset="-128"/>
              </a:rPr>
              <a:t>Members of a protein </a:t>
            </a:r>
            <a:r>
              <a:rPr lang="en-US" altLang="en-US" sz="1800" b="1" smtClean="0">
                <a:ea typeface="ＭＳ Ｐゴシック" pitchFamily="34" charset="-128"/>
              </a:rPr>
              <a:t>family</a:t>
            </a:r>
            <a:r>
              <a:rPr lang="en-US" altLang="en-US" sz="1800" smtClean="0">
                <a:ea typeface="ＭＳ Ｐゴシック" pitchFamily="34" charset="-128"/>
              </a:rPr>
              <a:t> are thought to have evolved from a single ancestor gene.</a:t>
            </a:r>
          </a:p>
          <a:p>
            <a:pPr lvl="1"/>
            <a:r>
              <a:rPr lang="en-US" altLang="en-US" sz="1800" smtClean="0">
                <a:ea typeface="ＭＳ Ｐゴシック" pitchFamily="34" charset="-128"/>
              </a:rPr>
              <a:t>A particular protein may have different versions (</a:t>
            </a:r>
            <a:r>
              <a:rPr lang="en-US" altLang="en-US" sz="1800" b="1" smtClean="0">
                <a:ea typeface="ＭＳ Ｐゴシック" pitchFamily="34" charset="-128"/>
              </a:rPr>
              <a:t>isoforms</a:t>
            </a:r>
            <a:r>
              <a:rPr lang="en-US" altLang="en-US" sz="1800" smtClean="0">
                <a:ea typeface="ＭＳ Ｐゴシック" pitchFamily="34" charset="-128"/>
              </a:rPr>
              <a:t>) that are tissue- or stage-specific.</a:t>
            </a:r>
          </a:p>
        </p:txBody>
      </p:sp>
      <p:sp>
        <p:nvSpPr>
          <p:cNvPr id="138243" name="Rectangle 2"/>
          <p:cNvSpPr txBox="1">
            <a:spLocks noChangeArrowheads="1"/>
          </p:cNvSpPr>
          <p:nvPr/>
        </p:nvSpPr>
        <p:spPr bwMode="auto">
          <a:xfrm>
            <a:off x="457200" y="47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r>
              <a:rPr lang="en-US" altLang="en-US" sz="3600">
                <a:latin typeface="Calibri" pitchFamily="34" charset="0"/>
              </a:rPr>
              <a:t>Four Types of Biological Molecules</a:t>
            </a:r>
          </a:p>
        </p:txBody>
      </p:sp>
      <p:sp>
        <p:nvSpPr>
          <p:cNvPr id="138244" name="Title 1"/>
          <p:cNvSpPr>
            <a:spLocks noGrp="1"/>
          </p:cNvSpPr>
          <p:nvPr>
            <p:ph type="title"/>
          </p:nvPr>
        </p:nvSpPr>
        <p:spPr>
          <a:xfrm>
            <a:off x="5210175" y="5075238"/>
            <a:ext cx="3440113" cy="487362"/>
          </a:xfrm>
        </p:spPr>
        <p:txBody>
          <a:bodyPr/>
          <a:lstStyle/>
          <a:p>
            <a:r>
              <a:rPr lang="en-US" altLang="en-US" sz="1800" smtClean="0"/>
              <a:t>Protein structure alteration from a single amino acid change.</a:t>
            </a:r>
          </a:p>
        </p:txBody>
      </p:sp>
      <p:sp>
        <p:nvSpPr>
          <p:cNvPr id="9" name="Rounded Rectangle 8"/>
          <p:cNvSpPr/>
          <p:nvPr/>
        </p:nvSpPr>
        <p:spPr>
          <a:xfrm>
            <a:off x="380999" y="1828799"/>
            <a:ext cx="4538663" cy="4191001"/>
          </a:xfrm>
          <a:prstGeom prst="roundRect">
            <a:avLst/>
          </a:prstGeom>
          <a:solidFill>
            <a:schemeClr val="accent5">
              <a:lumMod val="40000"/>
              <a:lumOff val="60000"/>
              <a:alpha val="2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08588" y="5029200"/>
            <a:ext cx="3443287" cy="669925"/>
          </a:xfrm>
          <a:prstGeom prst="roundRect">
            <a:avLst/>
          </a:prstGeom>
          <a:solidFill>
            <a:schemeClr val="accent2">
              <a:lumMod val="40000"/>
              <a:lumOff val="60000"/>
              <a:alpha val="2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8247"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cs typeface="Arial" pitchFamily="34" charset="0"/>
              </a:defRPr>
            </a:lvl1pPr>
            <a:lvl2pPr marL="37931725" indent="-37474525"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marL="457200" eaLnBrk="0" fontAlgn="base" hangingPunct="0">
              <a:spcBef>
                <a:spcPct val="0"/>
              </a:spcBef>
              <a:spcAft>
                <a:spcPct val="0"/>
              </a:spcAft>
              <a:defRPr sz="2400">
                <a:solidFill>
                  <a:schemeClr val="tx1"/>
                </a:solidFill>
                <a:latin typeface="Arial" pitchFamily="34" charset="0"/>
                <a:cs typeface="Arial" pitchFamily="34" charset="0"/>
              </a:defRPr>
            </a:lvl6pPr>
            <a:lvl7pPr marL="914400" eaLnBrk="0" fontAlgn="base" hangingPunct="0">
              <a:spcBef>
                <a:spcPct val="0"/>
              </a:spcBef>
              <a:spcAft>
                <a:spcPct val="0"/>
              </a:spcAft>
              <a:defRPr sz="2400">
                <a:solidFill>
                  <a:schemeClr val="tx1"/>
                </a:solidFill>
                <a:latin typeface="Arial" pitchFamily="34" charset="0"/>
                <a:cs typeface="Arial" pitchFamily="34" charset="0"/>
              </a:defRPr>
            </a:lvl7pPr>
            <a:lvl8pPr marL="1371600" eaLnBrk="0" fontAlgn="base" hangingPunct="0">
              <a:spcBef>
                <a:spcPct val="0"/>
              </a:spcBef>
              <a:spcAft>
                <a:spcPct val="0"/>
              </a:spcAft>
              <a:defRPr sz="2400">
                <a:solidFill>
                  <a:schemeClr val="tx1"/>
                </a:solidFill>
                <a:latin typeface="Arial" pitchFamily="34" charset="0"/>
                <a:cs typeface="Arial" pitchFamily="34" charset="0"/>
              </a:defRPr>
            </a:lvl8pPr>
            <a:lvl9pPr marL="1828800"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altLang="en-US" sz="1100">
                <a:solidFill>
                  <a:srgbClr val="898989"/>
                </a:solidFill>
                <a:latin typeface="Calibri" pitchFamily="34" charset="0"/>
              </a:rPr>
              <a:t>© 2013 John Wiley &amp; Sons, Inc. All rights reserved.</a:t>
            </a:r>
          </a:p>
        </p:txBody>
      </p:sp>
      <p:pic>
        <p:nvPicPr>
          <p:cNvPr id="138248" name="Picture 12" descr="karp7_fig_02_5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9663" y="1881188"/>
            <a:ext cx="4022725"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763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Phospholipase C is a multifunctional protein in prokaryotes and eukaryotes</a:t>
            </a:r>
            <a:endParaRPr lang="en-US" sz="3600" dirty="0"/>
          </a:p>
        </p:txBody>
      </p:sp>
      <p:sp>
        <p:nvSpPr>
          <p:cNvPr id="3" name="Content Placeholder 2"/>
          <p:cNvSpPr>
            <a:spLocks noGrp="1"/>
          </p:cNvSpPr>
          <p:nvPr>
            <p:ph idx="1"/>
          </p:nvPr>
        </p:nvSpPr>
        <p:spPr>
          <a:xfrm>
            <a:off x="5055676" y="1600200"/>
            <a:ext cx="3859724" cy="4525963"/>
          </a:xfrm>
        </p:spPr>
        <p:txBody>
          <a:bodyPr/>
          <a:lstStyle/>
          <a:p>
            <a:pPr marL="0" indent="0">
              <a:buNone/>
            </a:pPr>
            <a:r>
              <a:rPr lang="en-US" altLang="en-US" sz="2200" dirty="0"/>
              <a:t>Phospholipase C breaks (cleaves) the phospholipid PIP2 into DAG and IP3. </a:t>
            </a:r>
            <a:r>
              <a:rPr lang="en-US" altLang="en-US" sz="2200" dirty="0" smtClean="0"/>
              <a:t>DAG can lead to activation of protein kinase C, and IP3 leads to intracellular calcium. These  </a:t>
            </a:r>
            <a:r>
              <a:rPr lang="en-US" altLang="en-US" sz="2200" dirty="0"/>
              <a:t>are involved in many intracellular signaling pathways triggered by activation of membrane receptors.</a:t>
            </a:r>
            <a:endParaRPr lang="en-US" sz="2200" dirty="0"/>
          </a:p>
        </p:txBody>
      </p:sp>
      <p:pic>
        <p:nvPicPr>
          <p:cNvPr id="4" name="Picture 3"/>
          <p:cNvPicPr>
            <a:picLocks noChangeAspect="1"/>
          </p:cNvPicPr>
          <p:nvPr/>
        </p:nvPicPr>
        <p:blipFill>
          <a:blip r:embed="rId2"/>
          <a:stretch>
            <a:fillRect/>
          </a:stretch>
        </p:blipFill>
        <p:spPr>
          <a:xfrm>
            <a:off x="152400" y="1650799"/>
            <a:ext cx="4750876" cy="4216601"/>
          </a:xfrm>
          <a:prstGeom prst="rect">
            <a:avLst/>
          </a:prstGeom>
        </p:spPr>
      </p:pic>
      <p:sp>
        <p:nvSpPr>
          <p:cNvPr id="5" name="TextBox 4"/>
          <p:cNvSpPr txBox="1"/>
          <p:nvPr/>
        </p:nvSpPr>
        <p:spPr>
          <a:xfrm>
            <a:off x="381000" y="6308725"/>
            <a:ext cx="3124200" cy="369332"/>
          </a:xfrm>
          <a:prstGeom prst="rect">
            <a:avLst/>
          </a:prstGeom>
          <a:noFill/>
        </p:spPr>
        <p:txBody>
          <a:bodyPr wrap="square" rtlCol="0">
            <a:spAutoFit/>
          </a:bodyPr>
          <a:lstStyle/>
          <a:p>
            <a:r>
              <a:rPr lang="en-US" dirty="0" smtClean="0"/>
              <a:t>Patterson et al. 2005</a:t>
            </a:r>
            <a:endParaRPr lang="en-US" dirty="0"/>
          </a:p>
        </p:txBody>
      </p:sp>
    </p:spTree>
    <p:extLst>
      <p:ext uri="{BB962C8B-B14F-4D97-AF65-F5344CB8AC3E}">
        <p14:creationId xmlns:p14="http://schemas.microsoft.com/office/powerpoint/2010/main" val="835459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762000"/>
            <a:ext cx="5073650"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ext Box 3"/>
          <p:cNvSpPr txBox="1">
            <a:spLocks noChangeArrowheads="1"/>
          </p:cNvSpPr>
          <p:nvPr/>
        </p:nvSpPr>
        <p:spPr bwMode="auto">
          <a:xfrm>
            <a:off x="762000" y="152400"/>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Amino acids are linked by covalent peptide bonds</a:t>
            </a:r>
          </a:p>
        </p:txBody>
      </p:sp>
      <p:sp>
        <p:nvSpPr>
          <p:cNvPr id="34819" name="Text Box 4"/>
          <p:cNvSpPr txBox="1">
            <a:spLocks noChangeArrowheads="1"/>
          </p:cNvSpPr>
          <p:nvPr/>
        </p:nvSpPr>
        <p:spPr bwMode="auto">
          <a:xfrm>
            <a:off x="914400" y="5257800"/>
            <a:ext cx="7315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1085850" indent="-34290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buFont typeface="Arial" pitchFamily="34" charset="0"/>
              <a:buChar char="•"/>
            </a:pPr>
            <a:r>
              <a:rPr lang="en-US" altLang="en-US"/>
              <a:t>Bonds are formed by condensation (dehydration) between the acid (carboxyl) end of one amino acid and the amino group of the other.</a:t>
            </a:r>
          </a:p>
          <a:p>
            <a:pPr lvl="1" eaLnBrk="1" hangingPunct="1">
              <a:spcBef>
                <a:spcPct val="50000"/>
              </a:spcBef>
              <a:buFont typeface="Courier New" pitchFamily="49" charset="0"/>
              <a:buChar char="o"/>
            </a:pPr>
            <a:r>
              <a:rPr lang="en-US" altLang="en-US"/>
              <a:t>Loses a water in the process.</a:t>
            </a:r>
            <a:r>
              <a:rPr lang="en-US" altLang="en-US" sz="1800"/>
              <a:t> </a:t>
            </a:r>
          </a:p>
        </p:txBody>
      </p:sp>
      <p:sp>
        <p:nvSpPr>
          <p:cNvPr id="34820" name="Text Box 5"/>
          <p:cNvSpPr txBox="1">
            <a:spLocks noChangeArrowheads="1"/>
          </p:cNvSpPr>
          <p:nvPr/>
        </p:nvSpPr>
        <p:spPr bwMode="auto">
          <a:xfrm>
            <a:off x="1143000" y="2971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i="1"/>
              <a:t>acid</a:t>
            </a:r>
          </a:p>
        </p:txBody>
      </p:sp>
      <p:sp>
        <p:nvSpPr>
          <p:cNvPr id="34821" name="Text Box 6"/>
          <p:cNvSpPr txBox="1">
            <a:spLocks noChangeArrowheads="1"/>
          </p:cNvSpPr>
          <p:nvPr/>
        </p:nvSpPr>
        <p:spPr bwMode="auto">
          <a:xfrm>
            <a:off x="6248400" y="27432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i="1"/>
              <a:t>amine</a:t>
            </a:r>
          </a:p>
        </p:txBody>
      </p:sp>
      <p:sp>
        <p:nvSpPr>
          <p:cNvPr id="34822" name="Line 7"/>
          <p:cNvSpPr>
            <a:spLocks noChangeShapeType="1"/>
          </p:cNvSpPr>
          <p:nvPr/>
        </p:nvSpPr>
        <p:spPr bwMode="auto">
          <a:xfrm flipV="1">
            <a:off x="1905000" y="2209800"/>
            <a:ext cx="152400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23" name="Line 8"/>
          <p:cNvSpPr>
            <a:spLocks noChangeShapeType="1"/>
          </p:cNvSpPr>
          <p:nvPr/>
        </p:nvSpPr>
        <p:spPr bwMode="auto">
          <a:xfrm flipH="1" flipV="1">
            <a:off x="5410200" y="1981200"/>
            <a:ext cx="83820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085385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6388"/>
            <a:ext cx="4346575" cy="624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Text Box 3"/>
          <p:cNvSpPr txBox="1">
            <a:spLocks noChangeArrowheads="1"/>
          </p:cNvSpPr>
          <p:nvPr/>
        </p:nvSpPr>
        <p:spPr bwMode="auto">
          <a:xfrm>
            <a:off x="4572000" y="381000"/>
            <a:ext cx="419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Larger proteins and more evolved proteins often consist of domains</a:t>
            </a:r>
          </a:p>
        </p:txBody>
      </p:sp>
      <p:sp>
        <p:nvSpPr>
          <p:cNvPr id="44036" name="Text Box 4"/>
          <p:cNvSpPr txBox="1">
            <a:spLocks noChangeArrowheads="1"/>
          </p:cNvSpPr>
          <p:nvPr/>
        </p:nvSpPr>
        <p:spPr bwMode="auto">
          <a:xfrm>
            <a:off x="4572000" y="1981200"/>
            <a:ext cx="4343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dirty="0" smtClean="0"/>
              <a:t>Mammalian </a:t>
            </a:r>
            <a:r>
              <a:rPr lang="en-US" altLang="en-US" sz="1800" dirty="0"/>
              <a:t>PLC consists of 4 domains:  </a:t>
            </a:r>
          </a:p>
          <a:p>
            <a:pPr eaLnBrk="1" hangingPunct="1">
              <a:spcBef>
                <a:spcPct val="50000"/>
              </a:spcBef>
              <a:buFontTx/>
              <a:buChar char="•"/>
            </a:pPr>
            <a:r>
              <a:rPr lang="en-US" altLang="en-US" sz="1800" dirty="0"/>
              <a:t>Catalytic domain from bacterial PLC</a:t>
            </a:r>
          </a:p>
          <a:p>
            <a:pPr eaLnBrk="1" hangingPunct="1">
              <a:spcBef>
                <a:spcPct val="50000"/>
              </a:spcBef>
              <a:buFontTx/>
              <a:buChar char="•"/>
            </a:pPr>
            <a:r>
              <a:rPr lang="en-US" altLang="en-US" sz="1800" dirty="0" err="1"/>
              <a:t>Synaptotagmin</a:t>
            </a:r>
            <a:r>
              <a:rPr lang="en-US" altLang="en-US" sz="1800" dirty="0"/>
              <a:t> (Ca2+ sensor)</a:t>
            </a:r>
          </a:p>
          <a:p>
            <a:pPr eaLnBrk="1" hangingPunct="1">
              <a:spcBef>
                <a:spcPct val="50000"/>
              </a:spcBef>
              <a:buFontTx/>
              <a:buChar char="•"/>
            </a:pPr>
            <a:r>
              <a:rPr lang="en-US" altLang="en-US" sz="1800" dirty="0" err="1"/>
              <a:t>Recoverin</a:t>
            </a:r>
            <a:r>
              <a:rPr lang="en-US" altLang="en-US" sz="1800" dirty="0"/>
              <a:t> (Ca2+ triggered receptor)</a:t>
            </a:r>
          </a:p>
          <a:p>
            <a:pPr eaLnBrk="1" hangingPunct="1">
              <a:spcBef>
                <a:spcPct val="50000"/>
              </a:spcBef>
              <a:buFontTx/>
              <a:buChar char="•"/>
            </a:pPr>
            <a:r>
              <a:rPr lang="en-US" altLang="en-US" sz="1800" dirty="0"/>
              <a:t>Troponin C (binds Ca2+ to produce movement in muscle)</a:t>
            </a:r>
          </a:p>
        </p:txBody>
      </p:sp>
    </p:spTree>
    <p:extLst>
      <p:ext uri="{BB962C8B-B14F-4D97-AF65-F5344CB8AC3E}">
        <p14:creationId xmlns:p14="http://schemas.microsoft.com/office/powerpoint/2010/main" val="4158451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a:xfrm>
            <a:off x="914400" y="228600"/>
            <a:ext cx="7315200" cy="868363"/>
          </a:xfrm>
        </p:spPr>
        <p:txBody>
          <a:bodyPr/>
          <a:lstStyle/>
          <a:p>
            <a:pPr eaLnBrk="1" hangingPunct="1"/>
            <a:r>
              <a:rPr lang="en-US" altLang="en-US" sz="2800" smtClean="0">
                <a:ea typeface="ＭＳ Ｐゴシック" pitchFamily="34" charset="-128"/>
              </a:rPr>
              <a:t>Domain shuffling: recycling on an evolutionary time scale</a:t>
            </a:r>
          </a:p>
        </p:txBody>
      </p:sp>
      <p:pic>
        <p:nvPicPr>
          <p:cNvPr id="95234" name="Picture 4" descr="ch3f18_Alberts_domainshuff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38263"/>
            <a:ext cx="490855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 Box 5"/>
          <p:cNvSpPr txBox="1">
            <a:spLocks noChangeArrowheads="1"/>
          </p:cNvSpPr>
          <p:nvPr/>
        </p:nvSpPr>
        <p:spPr bwMode="auto">
          <a:xfrm>
            <a:off x="4343400" y="6172200"/>
            <a:ext cx="449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Alberts et al. </a:t>
            </a:r>
            <a:r>
              <a:rPr lang="en-US" altLang="en-US" sz="1800" u="sng"/>
              <a:t>Molecular Biology of the Cell</a:t>
            </a:r>
          </a:p>
        </p:txBody>
      </p:sp>
      <p:sp>
        <p:nvSpPr>
          <p:cNvPr id="95236" name="Text Box 6"/>
          <p:cNvSpPr txBox="1">
            <a:spLocks noChangeArrowheads="1"/>
          </p:cNvSpPr>
          <p:nvPr/>
        </p:nvSpPr>
        <p:spPr bwMode="auto">
          <a:xfrm>
            <a:off x="914400" y="4937125"/>
            <a:ext cx="7315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The same domains, such as the brown serine protease domains, are re-used in different cellular proteins, typically with the same functions across proteins. Modularity!</a:t>
            </a:r>
          </a:p>
        </p:txBody>
      </p:sp>
    </p:spTree>
    <p:extLst>
      <p:ext uri="{BB962C8B-B14F-4D97-AF65-F5344CB8AC3E}">
        <p14:creationId xmlns:p14="http://schemas.microsoft.com/office/powerpoint/2010/main" val="246455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tLang="en-US" smtClean="0">
                <a:ea typeface="ＭＳ Ｐゴシック" pitchFamily="34" charset="-128"/>
              </a:rPr>
              <a:t>Clicker Question</a:t>
            </a:r>
          </a:p>
        </p:txBody>
      </p:sp>
      <p:sp>
        <p:nvSpPr>
          <p:cNvPr id="3" name="Content Placeholder 2"/>
          <p:cNvSpPr>
            <a:spLocks noGrp="1"/>
          </p:cNvSpPr>
          <p:nvPr>
            <p:ph idx="1"/>
          </p:nvPr>
        </p:nvSpPr>
        <p:spPr/>
        <p:txBody>
          <a:bodyPr/>
          <a:lstStyle/>
          <a:p>
            <a:pPr marL="0" indent="0">
              <a:buFontTx/>
              <a:buNone/>
            </a:pPr>
            <a:r>
              <a:rPr lang="en-US" altLang="en-US" dirty="0" smtClean="0">
                <a:ea typeface="ＭＳ Ｐゴシック" pitchFamily="34" charset="-128"/>
              </a:rPr>
              <a:t>What would you expect if two proteins had very similar protein domains?</a:t>
            </a:r>
          </a:p>
          <a:p>
            <a:pPr marL="0" indent="0">
              <a:buFontTx/>
              <a:buAutoNum type="alphaUcPeriod"/>
            </a:pPr>
            <a:r>
              <a:rPr lang="en-US" altLang="en-US" sz="2400" dirty="0" smtClean="0">
                <a:ea typeface="ＭＳ Ｐゴシック" pitchFamily="34" charset="-128"/>
              </a:rPr>
              <a:t>The domain amino acid sequences would be </a:t>
            </a:r>
            <a:r>
              <a:rPr lang="en-US" altLang="en-US" sz="2400" i="1" dirty="0" smtClean="0">
                <a:ea typeface="ＭＳ Ｐゴシック" pitchFamily="34" charset="-128"/>
              </a:rPr>
              <a:t>conserved</a:t>
            </a:r>
            <a:r>
              <a:rPr lang="en-US" altLang="en-US" sz="2400" dirty="0" smtClean="0">
                <a:ea typeface="ＭＳ Ｐゴシック" pitchFamily="34" charset="-128"/>
              </a:rPr>
              <a:t>, meaning highly similar.</a:t>
            </a:r>
          </a:p>
          <a:p>
            <a:pPr marL="0" indent="0">
              <a:buFontTx/>
              <a:buAutoNum type="alphaUcPeriod"/>
            </a:pPr>
            <a:r>
              <a:rPr lang="en-US" altLang="en-US" sz="2400" dirty="0" smtClean="0">
                <a:ea typeface="ＭＳ Ｐゴシック" pitchFamily="34" charset="-128"/>
              </a:rPr>
              <a:t>The domains would have similar quaternary structure.</a:t>
            </a:r>
          </a:p>
          <a:p>
            <a:pPr marL="0" indent="0">
              <a:buFontTx/>
              <a:buAutoNum type="alphaUcPeriod"/>
            </a:pPr>
            <a:r>
              <a:rPr lang="en-US" altLang="en-US" sz="2400" dirty="0" smtClean="0">
                <a:ea typeface="ＭＳ Ｐゴシック" pitchFamily="34" charset="-128"/>
              </a:rPr>
              <a:t>The domains would have similar functions.</a:t>
            </a:r>
          </a:p>
          <a:p>
            <a:pPr marL="0" indent="0">
              <a:buFontTx/>
              <a:buAutoNum type="alphaUcPeriod"/>
            </a:pPr>
            <a:r>
              <a:rPr lang="en-US" altLang="en-US" sz="2400" dirty="0" smtClean="0">
                <a:ea typeface="ＭＳ Ｐゴシック" pitchFamily="34" charset="-128"/>
              </a:rPr>
              <a:t>Answers A and C.</a:t>
            </a:r>
          </a:p>
          <a:p>
            <a:pPr marL="0" indent="0">
              <a:buFontTx/>
              <a:buAutoNum type="alphaUcPeriod"/>
            </a:pPr>
            <a:r>
              <a:rPr lang="en-US" altLang="en-US" sz="2400" dirty="0" smtClean="0">
                <a:ea typeface="ＭＳ Ｐゴシック" pitchFamily="34" charset="-128"/>
              </a:rPr>
              <a:t>Answers B and C.</a:t>
            </a:r>
          </a:p>
          <a:p>
            <a:pPr marL="0" indent="0">
              <a:buFontTx/>
              <a:buAutoNum type="alphaUcPeriod"/>
            </a:pPr>
            <a:r>
              <a:rPr lang="en-US" altLang="en-US" sz="2400" dirty="0">
                <a:ea typeface="ＭＳ Ｐゴシック" pitchFamily="34" charset="-128"/>
              </a:rPr>
              <a:t> </a:t>
            </a:r>
            <a:r>
              <a:rPr lang="en-US" altLang="en-US" sz="2400" dirty="0" smtClean="0">
                <a:ea typeface="ＭＳ Ｐゴシック" pitchFamily="34" charset="-128"/>
              </a:rPr>
              <a:t>All of the above</a:t>
            </a:r>
          </a:p>
        </p:txBody>
      </p:sp>
    </p:spTree>
    <p:extLst>
      <p:ext uri="{BB962C8B-B14F-4D97-AF65-F5344CB8AC3E}">
        <p14:creationId xmlns:p14="http://schemas.microsoft.com/office/powerpoint/2010/main" val="1297653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tLang="en-US" sz="3600" dirty="0" smtClean="0">
                <a:ea typeface="ＭＳ Ｐゴシック" pitchFamily="34" charset="-128"/>
              </a:rPr>
              <a:t>Summary</a:t>
            </a:r>
          </a:p>
        </p:txBody>
      </p:sp>
      <p:sp>
        <p:nvSpPr>
          <p:cNvPr id="107522" name="Content Placeholder 2"/>
          <p:cNvSpPr>
            <a:spLocks noGrp="1"/>
          </p:cNvSpPr>
          <p:nvPr>
            <p:ph idx="1"/>
          </p:nvPr>
        </p:nvSpPr>
        <p:spPr/>
        <p:txBody>
          <a:bodyPr/>
          <a:lstStyle/>
          <a:p>
            <a:r>
              <a:rPr lang="en-US" altLang="en-US" sz="2800" dirty="0" smtClean="0">
                <a:ea typeface="ＭＳ Ｐゴシック" pitchFamily="34" charset="-128"/>
              </a:rPr>
              <a:t>Macromolecules are defined by their atoms and the bonds the connect them.</a:t>
            </a:r>
          </a:p>
          <a:p>
            <a:r>
              <a:rPr lang="en-US" altLang="en-US" sz="2800" dirty="0" smtClean="0">
                <a:ea typeface="ＭＳ Ｐゴシック" pitchFamily="34" charset="-128"/>
              </a:rPr>
              <a:t>Proteins come in a wide variety of sequences, sizes, and shapes</a:t>
            </a:r>
          </a:p>
          <a:p>
            <a:r>
              <a:rPr lang="en-US" altLang="en-US" sz="2800" dirty="0" smtClean="0">
                <a:ea typeface="ＭＳ Ｐゴシック" pitchFamily="34" charset="-128"/>
              </a:rPr>
              <a:t>All molecular structures are Gibbs free energy minimizers</a:t>
            </a:r>
          </a:p>
          <a:p>
            <a:r>
              <a:rPr lang="en-US" altLang="en-US" sz="2800" dirty="0" smtClean="0">
                <a:ea typeface="ＭＳ Ｐゴシック" pitchFamily="34" charset="-128"/>
              </a:rPr>
              <a:t>Protein components, or modules, are recycled and assembled by organisms on an evolutionary scale to form novel protein complexes</a:t>
            </a:r>
            <a:br>
              <a:rPr lang="en-US" altLang="en-US" sz="2800" dirty="0" smtClean="0">
                <a:ea typeface="ＭＳ Ｐゴシック" pitchFamily="34" charset="-128"/>
              </a:rPr>
            </a:br>
            <a:endParaRPr lang="en-US" altLang="en-US" sz="2800" dirty="0" smtClean="0">
              <a:ea typeface="ＭＳ Ｐゴシック" pitchFamily="34" charset="-128"/>
            </a:endParaRPr>
          </a:p>
        </p:txBody>
      </p:sp>
    </p:spTree>
    <p:extLst>
      <p:ext uri="{BB962C8B-B14F-4D97-AF65-F5344CB8AC3E}">
        <p14:creationId xmlns:p14="http://schemas.microsoft.com/office/powerpoint/2010/main" val="1275900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685800" y="685800"/>
            <a:ext cx="7772400" cy="917575"/>
          </a:xfrm>
        </p:spPr>
        <p:txBody>
          <a:bodyPr/>
          <a:lstStyle/>
          <a:p>
            <a:pPr eaLnBrk="1" hangingPunct="1"/>
            <a:r>
              <a:rPr lang="en-US" altLang="en-US" sz="2800" smtClean="0"/>
              <a:t>Mystery meat: Methods for protein identification, sequencing and interactions</a:t>
            </a:r>
          </a:p>
        </p:txBody>
      </p:sp>
      <p:sp>
        <p:nvSpPr>
          <p:cNvPr id="19459" name="Rectangle 3"/>
          <p:cNvSpPr>
            <a:spLocks noGrp="1" noChangeArrowheads="1"/>
          </p:cNvSpPr>
          <p:nvPr>
            <p:ph type="subTitle" idx="1"/>
          </p:nvPr>
        </p:nvSpPr>
        <p:spPr/>
        <p:txBody>
          <a:bodyPr/>
          <a:lstStyle/>
          <a:p>
            <a:pPr eaLnBrk="1" hangingPunct="1"/>
            <a:endParaRPr lang="en-US" altLang="en-US" smtClean="0"/>
          </a:p>
        </p:txBody>
      </p:sp>
      <p:pic>
        <p:nvPicPr>
          <p:cNvPr id="19460" name="Picture 4" descr="taco-truck-steak-sandwich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512445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descr="potted_me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057400"/>
            <a:ext cx="26193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569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914400" y="762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r>
              <a:rPr lang="en-US" altLang="en-US" sz="3200">
                <a:solidFill>
                  <a:schemeClr val="tx2"/>
                </a:solidFill>
              </a:rPr>
              <a:t>What characteristics can be used to identify proteins?</a:t>
            </a:r>
          </a:p>
        </p:txBody>
      </p:sp>
      <p:sp>
        <p:nvSpPr>
          <p:cNvPr id="284675" name="Rectangle 3"/>
          <p:cNvSpPr>
            <a:spLocks noChangeArrowheads="1"/>
          </p:cNvSpPr>
          <p:nvPr/>
        </p:nvSpPr>
        <p:spPr bwMode="auto">
          <a:xfrm>
            <a:off x="838200" y="1265238"/>
            <a:ext cx="7315200"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Bef>
                <a:spcPct val="20000"/>
              </a:spcBef>
              <a:buFontTx/>
              <a:buChar char="•"/>
            </a:pPr>
            <a:r>
              <a:rPr lang="en-US" altLang="en-US" sz="2400"/>
              <a:t>Size</a:t>
            </a:r>
          </a:p>
          <a:p>
            <a:pPr eaLnBrk="1" hangingPunct="1">
              <a:spcBef>
                <a:spcPct val="20000"/>
              </a:spcBef>
              <a:buFontTx/>
              <a:buChar char="•"/>
            </a:pPr>
            <a:r>
              <a:rPr lang="en-US" altLang="en-US" sz="2400"/>
              <a:t>Charge</a:t>
            </a:r>
          </a:p>
          <a:p>
            <a:pPr eaLnBrk="1" hangingPunct="1">
              <a:spcBef>
                <a:spcPct val="20000"/>
              </a:spcBef>
              <a:buFontTx/>
              <a:buChar char="•"/>
            </a:pPr>
            <a:r>
              <a:rPr lang="en-US" altLang="en-US" sz="2400"/>
              <a:t>Enzymatic  Activity</a:t>
            </a:r>
          </a:p>
          <a:p>
            <a:pPr eaLnBrk="1" hangingPunct="1">
              <a:spcBef>
                <a:spcPct val="20000"/>
              </a:spcBef>
              <a:buFontTx/>
              <a:buChar char="•"/>
            </a:pPr>
            <a:r>
              <a:rPr lang="en-US" altLang="en-US" sz="2400"/>
              <a:t>Sequence</a:t>
            </a:r>
          </a:p>
          <a:p>
            <a:pPr eaLnBrk="1" hangingPunct="1">
              <a:spcBef>
                <a:spcPct val="20000"/>
              </a:spcBef>
              <a:buFontTx/>
              <a:buChar char="•"/>
            </a:pPr>
            <a:r>
              <a:rPr lang="en-US" altLang="en-US" sz="2400"/>
              <a:t>Secondary structure</a:t>
            </a:r>
          </a:p>
          <a:p>
            <a:pPr eaLnBrk="1" hangingPunct="1">
              <a:spcBef>
                <a:spcPct val="20000"/>
              </a:spcBef>
              <a:buFontTx/>
              <a:buChar char="•"/>
            </a:pPr>
            <a:r>
              <a:rPr lang="en-US" altLang="en-US" sz="2400"/>
              <a:t>Interactions with other proteins</a:t>
            </a:r>
          </a:p>
          <a:p>
            <a:pPr eaLnBrk="1" hangingPunct="1">
              <a:spcBef>
                <a:spcPct val="20000"/>
              </a:spcBef>
              <a:buFontTx/>
              <a:buChar char="•"/>
            </a:pPr>
            <a:r>
              <a:rPr lang="en-US" altLang="en-US" sz="2400"/>
              <a:t>Location in cell (membrane bound, mitochondrial, nuclear, etc.)</a:t>
            </a:r>
          </a:p>
          <a:p>
            <a:pPr eaLnBrk="1" hangingPunct="1">
              <a:spcBef>
                <a:spcPct val="20000"/>
              </a:spcBef>
              <a:buFontTx/>
              <a:buChar char="•"/>
            </a:pPr>
            <a:r>
              <a:rPr lang="en-US" altLang="en-US" sz="2400"/>
              <a:t>Appearance during development (embryonic, adult, dividing, etc.)</a:t>
            </a:r>
          </a:p>
        </p:txBody>
      </p:sp>
      <p:sp>
        <p:nvSpPr>
          <p:cNvPr id="284676" name="Rectangle 4"/>
          <p:cNvSpPr>
            <a:spLocks noGrp="1" noChangeArrowheads="1"/>
          </p:cNvSpPr>
          <p:nvPr>
            <p:ph type="title"/>
          </p:nvPr>
        </p:nvSpPr>
        <p:spPr>
          <a:xfrm>
            <a:off x="457200" y="5638800"/>
            <a:ext cx="8229600" cy="609600"/>
          </a:xfrm>
          <a:noFill/>
        </p:spPr>
        <p:txBody>
          <a:bodyPr/>
          <a:lstStyle/>
          <a:p>
            <a:pPr eaLnBrk="1" hangingPunct="1"/>
            <a:r>
              <a:rPr lang="en-US" altLang="en-US" sz="2800" smtClean="0"/>
              <a:t>Problem 1: Get a pure protein sample to analyze</a:t>
            </a:r>
          </a:p>
        </p:txBody>
      </p:sp>
    </p:spTree>
    <p:extLst>
      <p:ext uri="{BB962C8B-B14F-4D97-AF65-F5344CB8AC3E}">
        <p14:creationId xmlns:p14="http://schemas.microsoft.com/office/powerpoint/2010/main" val="653275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4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4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4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4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46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46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467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4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build="p"/>
      <p:bldP spid="2846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ChangeArrowheads="1"/>
          </p:cNvSpPr>
          <p:nvPr/>
        </p:nvSpPr>
        <p:spPr bwMode="auto">
          <a:xfrm>
            <a:off x="990600" y="38100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ctr" eaLnBrk="1" hangingPunct="1"/>
            <a:r>
              <a:rPr lang="en-US" altLang="en-US" sz="2400">
                <a:solidFill>
                  <a:schemeClr val="tx2"/>
                </a:solidFill>
              </a:rPr>
              <a:t>The problem: Genomic and proteomic analyses have revealed </a:t>
            </a:r>
            <a:r>
              <a:rPr lang="en-US" altLang="en-US" sz="2400" i="1">
                <a:solidFill>
                  <a:schemeClr val="tx2"/>
                </a:solidFill>
              </a:rPr>
              <a:t>thousands</a:t>
            </a:r>
            <a:r>
              <a:rPr lang="en-US" altLang="en-US" sz="2400">
                <a:solidFill>
                  <a:schemeClr val="tx2"/>
                </a:solidFill>
              </a:rPr>
              <a:t> of proteins with unknown functions or interactions</a:t>
            </a:r>
          </a:p>
        </p:txBody>
      </p:sp>
      <p:sp>
        <p:nvSpPr>
          <p:cNvPr id="70658" name="Rectangle 3"/>
          <p:cNvSpPr>
            <a:spLocks noGrp="1" noChangeArrowheads="1"/>
          </p:cNvSpPr>
          <p:nvPr>
            <p:ph type="body" idx="1"/>
          </p:nvPr>
        </p:nvSpPr>
        <p:spPr>
          <a:xfrm>
            <a:off x="457200" y="1676400"/>
            <a:ext cx="8229600" cy="4449763"/>
          </a:xfrm>
        </p:spPr>
        <p:txBody>
          <a:bodyPr/>
          <a:lstStyle/>
          <a:p>
            <a:pPr eaLnBrk="1" hangingPunct="1">
              <a:buFontTx/>
              <a:buNone/>
            </a:pPr>
            <a:r>
              <a:rPr lang="en-US" altLang="en-US" sz="2000" b="1" smtClean="0">
                <a:ea typeface="ＭＳ Ｐゴシック" pitchFamily="34" charset="-128"/>
              </a:rPr>
              <a:t>Proteome</a:t>
            </a:r>
            <a:r>
              <a:rPr lang="en-US" altLang="en-US" sz="2000" smtClean="0">
                <a:ea typeface="ＭＳ Ｐゴシック" pitchFamily="34" charset="-128"/>
              </a:rPr>
              <a:t> = Inventory of proteins produced by an organism. It may be subdivided by cell type, tissue type, etc. </a:t>
            </a:r>
            <a:r>
              <a:rPr lang="en-US" altLang="en-US" sz="2000" b="1" smtClean="0">
                <a:ea typeface="ＭＳ Ｐゴシック" pitchFamily="34" charset="-128"/>
              </a:rPr>
              <a:t>Proteomics</a:t>
            </a:r>
            <a:r>
              <a:rPr lang="en-US" altLang="en-US" sz="2000" smtClean="0">
                <a:ea typeface="ＭＳ Ｐゴシック" pitchFamily="34" charset="-128"/>
              </a:rPr>
              <a:t> are studies of the proteome. </a:t>
            </a:r>
          </a:p>
          <a:p>
            <a:pPr eaLnBrk="1" hangingPunct="1">
              <a:buFontTx/>
              <a:buNone/>
            </a:pPr>
            <a:endParaRPr lang="en-US" altLang="en-US" sz="2000" smtClean="0">
              <a:ea typeface="ＭＳ Ｐゴシック" pitchFamily="34" charset="-128"/>
            </a:endParaRPr>
          </a:p>
          <a:p>
            <a:pPr eaLnBrk="1" hangingPunct="1">
              <a:buFontTx/>
              <a:buNone/>
            </a:pPr>
            <a:r>
              <a:rPr lang="en-US" altLang="en-US" sz="2000" smtClean="0">
                <a:ea typeface="ＭＳ Ｐゴシック" pitchFamily="34" charset="-128"/>
              </a:rPr>
              <a:t>From Karp p. 68 – </a:t>
            </a:r>
            <a:r>
              <a:rPr lang="ja-JP" altLang="en-US" sz="2000" smtClean="0">
                <a:ea typeface="ＭＳ Ｐゴシック" pitchFamily="34" charset="-128"/>
              </a:rPr>
              <a:t>“</a:t>
            </a:r>
            <a:r>
              <a:rPr lang="en-US" altLang="ja-JP" sz="2000" smtClean="0">
                <a:ea typeface="ＭＳ Ｐゴシック" pitchFamily="34" charset="-128"/>
              </a:rPr>
              <a:t>The human genome contains roughly 25,000 genes, each of which can potentially give rise to a variety of different proteins. To date, only a fraction of these molecules have been characterized.</a:t>
            </a:r>
            <a:r>
              <a:rPr lang="ja-JP" altLang="en-US" sz="2000" smtClean="0">
                <a:ea typeface="ＭＳ Ｐゴシック" pitchFamily="34" charset="-128"/>
              </a:rPr>
              <a:t>”</a:t>
            </a:r>
            <a:r>
              <a:rPr lang="en-US" altLang="ja-JP" sz="2000" smtClean="0">
                <a:ea typeface="ＭＳ Ｐゴシック" pitchFamily="34" charset="-128"/>
              </a:rPr>
              <a:t> </a:t>
            </a:r>
            <a:endParaRPr lang="en-US" altLang="en-US" sz="2000" smtClean="0">
              <a:ea typeface="ＭＳ Ｐゴシック" pitchFamily="34" charset="-128"/>
            </a:endParaRPr>
          </a:p>
        </p:txBody>
      </p:sp>
    </p:spTree>
    <p:extLst>
      <p:ext uri="{BB962C8B-B14F-4D97-AF65-F5344CB8AC3E}">
        <p14:creationId xmlns:p14="http://schemas.microsoft.com/office/powerpoint/2010/main" val="490792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20761"/>
          </a:xfrm>
        </p:spPr>
        <p:txBody>
          <a:bodyPr/>
          <a:lstStyle/>
          <a:p>
            <a:r>
              <a:rPr lang="en-US" sz="2800" dirty="0" smtClean="0"/>
              <a:t>Gel exclusion chromatography (size filtration)</a:t>
            </a:r>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866790"/>
              </p:ext>
            </p:extLst>
          </p:nvPr>
        </p:nvGraphicFramePr>
        <p:xfrm>
          <a:off x="6896100" y="1143000"/>
          <a:ext cx="2095500" cy="4704024"/>
        </p:xfrm>
        <a:graphic>
          <a:graphicData uri="http://schemas.openxmlformats.org/drawingml/2006/table">
            <a:tbl>
              <a:tblPr/>
              <a:tblGrid>
                <a:gridCol w="1210873"/>
                <a:gridCol w="432903"/>
                <a:gridCol w="451724"/>
              </a:tblGrid>
              <a:tr h="302679">
                <a:tc>
                  <a:txBody>
                    <a:bodyPr/>
                    <a:lstStyle/>
                    <a:p>
                      <a:r>
                        <a:rPr lang="en-US" sz="1000" dirty="0"/>
                        <a:t> </a:t>
                      </a:r>
                    </a:p>
                  </a:txBody>
                  <a:tcPr marL="5079" marR="5079" marT="5079" marB="5079" anchor="ctr">
                    <a:lnL>
                      <a:noFill/>
                    </a:lnL>
                    <a:lnR>
                      <a:noFill/>
                    </a:lnR>
                    <a:lnT>
                      <a:noFill/>
                    </a:lnT>
                    <a:lnB>
                      <a:noFill/>
                    </a:lnB>
                    <a:solidFill>
                      <a:srgbClr val="FFFFCC"/>
                    </a:solidFill>
                  </a:tcPr>
                </a:tc>
                <a:tc>
                  <a:txBody>
                    <a:bodyPr/>
                    <a:lstStyle/>
                    <a:p>
                      <a:r>
                        <a:rPr lang="en-US" sz="1000"/>
                        <a:t>lower limit</a:t>
                      </a:r>
                    </a:p>
                  </a:txBody>
                  <a:tcPr marL="5079" marR="5079" marT="5079" marB="5079" anchor="ctr">
                    <a:lnL>
                      <a:noFill/>
                    </a:lnL>
                    <a:lnR>
                      <a:noFill/>
                    </a:lnR>
                    <a:lnT>
                      <a:noFill/>
                    </a:lnT>
                    <a:lnB>
                      <a:noFill/>
                    </a:lnB>
                    <a:solidFill>
                      <a:srgbClr val="FFFFCC"/>
                    </a:solidFill>
                  </a:tcPr>
                </a:tc>
                <a:tc>
                  <a:txBody>
                    <a:bodyPr/>
                    <a:lstStyle/>
                    <a:p>
                      <a:r>
                        <a:rPr lang="en-US" sz="1000"/>
                        <a:t>upper limit</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Sephadex G-50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r>
              <a:tr h="156418">
                <a:tc>
                  <a:txBody>
                    <a:bodyPr/>
                    <a:lstStyle/>
                    <a:p>
                      <a:r>
                        <a:rPr lang="en-US" sz="1000"/>
                        <a:t>Sephadex G-75</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80</a:t>
                      </a:r>
                    </a:p>
                  </a:txBody>
                  <a:tcPr marL="5079" marR="5079" marT="5079" marB="5079" anchor="ctr">
                    <a:lnL>
                      <a:noFill/>
                    </a:lnL>
                    <a:lnR>
                      <a:noFill/>
                    </a:lnR>
                    <a:lnT>
                      <a:noFill/>
                    </a:lnT>
                    <a:lnB>
                      <a:noFill/>
                    </a:lnB>
                    <a:solidFill>
                      <a:srgbClr val="FFFFCC"/>
                    </a:solidFill>
                  </a:tcPr>
                </a:tc>
              </a:tr>
              <a:tr h="156418">
                <a:tc>
                  <a:txBody>
                    <a:bodyPr/>
                    <a:lstStyle/>
                    <a:p>
                      <a:r>
                        <a:rPr lang="en-US" sz="1000"/>
                        <a:t>Sephadex G-100</a:t>
                      </a:r>
                    </a:p>
                  </a:txBody>
                  <a:tcPr marL="5079" marR="5079" marT="5079" marB="5079" anchor="ctr">
                    <a:lnL>
                      <a:noFill/>
                    </a:lnL>
                    <a:lnR>
                      <a:noFill/>
                    </a:lnR>
                    <a:lnT>
                      <a:noFill/>
                    </a:lnT>
                    <a:lnB>
                      <a:noFill/>
                    </a:lnB>
                    <a:solidFill>
                      <a:srgbClr val="FFFFCC"/>
                    </a:solidFill>
                  </a:tcPr>
                </a:tc>
                <a:tc>
                  <a:txBody>
                    <a:bodyPr/>
                    <a:lstStyle/>
                    <a:p>
                      <a:r>
                        <a:rPr lang="en-US" sz="1000"/>
                        <a:t>4</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Sephadex G-150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300</a:t>
                      </a:r>
                    </a:p>
                  </a:txBody>
                  <a:tcPr marL="5079" marR="5079" marT="5079" marB="5079" anchor="ctr">
                    <a:lnL>
                      <a:noFill/>
                    </a:lnL>
                    <a:lnR>
                      <a:noFill/>
                    </a:lnR>
                    <a:lnT>
                      <a:noFill/>
                    </a:lnT>
                    <a:lnB>
                      <a:noFill/>
                    </a:lnB>
                    <a:solidFill>
                      <a:srgbClr val="FFFFCC"/>
                    </a:solidFill>
                  </a:tcPr>
                </a:tc>
              </a:tr>
              <a:tr h="156418">
                <a:tc>
                  <a:txBody>
                    <a:bodyPr/>
                    <a:lstStyle/>
                    <a:p>
                      <a:r>
                        <a:rPr lang="en-US" sz="1000"/>
                        <a:t>Sephadex G-200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600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Bio-Gel P-10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r>
              <a:tr h="156418">
                <a:tc>
                  <a:txBody>
                    <a:bodyPr/>
                    <a:lstStyle/>
                    <a:p>
                      <a:r>
                        <a:rPr lang="en-US" sz="1000"/>
                        <a:t>Bio-Gel P-30</a:t>
                      </a:r>
                    </a:p>
                  </a:txBody>
                  <a:tcPr marL="5079" marR="5079" marT="5079" marB="5079" anchor="ctr">
                    <a:lnL>
                      <a:noFill/>
                    </a:lnL>
                    <a:lnR>
                      <a:noFill/>
                    </a:lnR>
                    <a:lnT>
                      <a:noFill/>
                    </a:lnT>
                    <a:lnB>
                      <a:noFill/>
                    </a:lnB>
                    <a:solidFill>
                      <a:srgbClr val="FFFFCC"/>
                    </a:solidFill>
                  </a:tcPr>
                </a:tc>
                <a:tc>
                  <a:txBody>
                    <a:bodyPr/>
                    <a:lstStyle/>
                    <a:p>
                      <a:r>
                        <a:rPr lang="en-US" sz="1000"/>
                        <a:t>2.5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r>
              <a:tr h="156418">
                <a:tc>
                  <a:txBody>
                    <a:bodyPr/>
                    <a:lstStyle/>
                    <a:p>
                      <a:r>
                        <a:rPr lang="en-US" sz="1000"/>
                        <a:t>Bio-Gel P-60</a:t>
                      </a:r>
                    </a:p>
                  </a:txBody>
                  <a:tcPr marL="5079" marR="5079" marT="5079" marB="5079" anchor="ctr">
                    <a:lnL>
                      <a:noFill/>
                    </a:lnL>
                    <a:lnR>
                      <a:noFill/>
                    </a:lnR>
                    <a:lnT>
                      <a:noFill/>
                    </a:lnT>
                    <a:lnB>
                      <a:noFill/>
                    </a:lnB>
                    <a:solidFill>
                      <a:srgbClr val="FFFFCC"/>
                    </a:solidFill>
                  </a:tcPr>
                </a:tc>
                <a:tc>
                  <a:txBody>
                    <a:bodyPr/>
                    <a:lstStyle/>
                    <a:p>
                      <a:r>
                        <a:rPr lang="en-US" sz="1000"/>
                        <a:t>3</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r>
              <a:tr h="156418">
                <a:tc>
                  <a:txBody>
                    <a:bodyPr/>
                    <a:lstStyle/>
                    <a:p>
                      <a:r>
                        <a:rPr lang="en-US" sz="1000"/>
                        <a:t>Bio-Gel P-100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r>
              <a:tr h="156418">
                <a:tc>
                  <a:txBody>
                    <a:bodyPr/>
                    <a:lstStyle/>
                    <a:p>
                      <a:r>
                        <a:rPr lang="en-US" sz="1000"/>
                        <a:t>Bio-Gel P-150</a:t>
                      </a:r>
                    </a:p>
                  </a:txBody>
                  <a:tcPr marL="5079" marR="5079" marT="5079" marB="5079" anchor="ctr">
                    <a:lnL>
                      <a:noFill/>
                    </a:lnL>
                    <a:lnR>
                      <a:noFill/>
                    </a:lnR>
                    <a:lnT>
                      <a:noFill/>
                    </a:lnT>
                    <a:lnB>
                      <a:noFill/>
                    </a:lnB>
                    <a:solidFill>
                      <a:srgbClr val="FFFFCC"/>
                    </a:solidFill>
                  </a:tcPr>
                </a:tc>
                <a:tc>
                  <a:txBody>
                    <a:bodyPr/>
                    <a:lstStyle/>
                    <a:p>
                      <a:r>
                        <a:rPr lang="en-US" sz="1000"/>
                        <a:t>15</a:t>
                      </a:r>
                    </a:p>
                  </a:txBody>
                  <a:tcPr marL="5079" marR="5079" marT="5079" marB="5079" anchor="ctr">
                    <a:lnL>
                      <a:noFill/>
                    </a:lnL>
                    <a:lnR>
                      <a:noFill/>
                    </a:lnR>
                    <a:lnT>
                      <a:noFill/>
                    </a:lnT>
                    <a:lnB>
                      <a:noFill/>
                    </a:lnB>
                    <a:solidFill>
                      <a:srgbClr val="FFFFCC"/>
                    </a:solidFill>
                  </a:tcPr>
                </a:tc>
                <a:tc>
                  <a:txBody>
                    <a:bodyPr/>
                    <a:lstStyle/>
                    <a:p>
                      <a:r>
                        <a:rPr lang="en-US" sz="1000"/>
                        <a:t>150</a:t>
                      </a:r>
                    </a:p>
                  </a:txBody>
                  <a:tcPr marL="5079" marR="5079" marT="5079" marB="5079" anchor="ctr">
                    <a:lnL>
                      <a:noFill/>
                    </a:lnL>
                    <a:lnR>
                      <a:noFill/>
                    </a:lnR>
                    <a:lnT>
                      <a:noFill/>
                    </a:lnT>
                    <a:lnB>
                      <a:noFill/>
                    </a:lnB>
                    <a:solidFill>
                      <a:srgbClr val="FFFFCC"/>
                    </a:solidFill>
                  </a:tcPr>
                </a:tc>
              </a:tr>
              <a:tr h="156418">
                <a:tc>
                  <a:txBody>
                    <a:bodyPr/>
                    <a:lstStyle/>
                    <a:p>
                      <a:r>
                        <a:rPr lang="en-US" sz="1000"/>
                        <a:t>BioGel P-200</a:t>
                      </a:r>
                    </a:p>
                  </a:txBody>
                  <a:tcPr marL="5079" marR="5079" marT="5079" marB="5079" anchor="ctr">
                    <a:lnL>
                      <a:noFill/>
                    </a:lnL>
                    <a:lnR>
                      <a:noFill/>
                    </a:lnR>
                    <a:lnT>
                      <a:noFill/>
                    </a:lnT>
                    <a:lnB>
                      <a:noFill/>
                    </a:lnB>
                    <a:solidFill>
                      <a:srgbClr val="FFFFCC"/>
                    </a:solidFill>
                  </a:tcPr>
                </a:tc>
                <a:tc>
                  <a:txBody>
                    <a:bodyPr/>
                    <a:lstStyle/>
                    <a:p>
                      <a:r>
                        <a:rPr lang="en-US" sz="1000"/>
                        <a:t>30</a:t>
                      </a:r>
                    </a:p>
                  </a:txBody>
                  <a:tcPr marL="5079" marR="5079" marT="5079" marB="5079" anchor="ctr">
                    <a:lnL>
                      <a:noFill/>
                    </a:lnL>
                    <a:lnR>
                      <a:noFill/>
                    </a:lnR>
                    <a:lnT>
                      <a:noFill/>
                    </a:lnT>
                    <a:lnB>
                      <a:noFill/>
                    </a:lnB>
                    <a:solidFill>
                      <a:srgbClr val="FFFFCC"/>
                    </a:solidFill>
                  </a:tcPr>
                </a:tc>
                <a:tc>
                  <a:txBody>
                    <a:bodyPr/>
                    <a:lstStyle/>
                    <a:p>
                      <a:r>
                        <a:rPr lang="en-US" sz="1000"/>
                        <a:t>200</a:t>
                      </a:r>
                    </a:p>
                  </a:txBody>
                  <a:tcPr marL="5079" marR="5079" marT="5079" marB="5079" anchor="ctr">
                    <a:lnL>
                      <a:noFill/>
                    </a:lnL>
                    <a:lnR>
                      <a:noFill/>
                    </a:lnR>
                    <a:lnT>
                      <a:noFill/>
                    </a:lnT>
                    <a:lnB>
                      <a:noFill/>
                    </a:lnB>
                    <a:solidFill>
                      <a:srgbClr val="FFFFCC"/>
                    </a:solidFill>
                  </a:tcPr>
                </a:tc>
              </a:tr>
              <a:tr h="156418">
                <a:tc>
                  <a:txBody>
                    <a:bodyPr/>
                    <a:lstStyle/>
                    <a:p>
                      <a:r>
                        <a:rPr lang="en-US" sz="1000"/>
                        <a:t>Bio-Gel P-300</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400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dextran-polyacrylamide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Sephacryl S-200</a:t>
                      </a:r>
                    </a:p>
                  </a:txBody>
                  <a:tcPr marL="5079" marR="5079" marT="5079" marB="5079" anchor="ctr">
                    <a:lnL>
                      <a:noFill/>
                    </a:lnL>
                    <a:lnR>
                      <a:noFill/>
                    </a:lnR>
                    <a:lnT>
                      <a:noFill/>
                    </a:lnT>
                    <a:lnB>
                      <a:noFill/>
                    </a:lnB>
                    <a:solidFill>
                      <a:srgbClr val="FFFFCC"/>
                    </a:solidFill>
                  </a:tcPr>
                </a:tc>
                <a:tc>
                  <a:txBody>
                    <a:bodyPr/>
                    <a:lstStyle/>
                    <a:p>
                      <a:r>
                        <a:rPr lang="en-US" sz="1000"/>
                        <a:t>5</a:t>
                      </a:r>
                    </a:p>
                  </a:txBody>
                  <a:tcPr marL="5079" marR="5079" marT="5079" marB="5079" anchor="ctr">
                    <a:lnL>
                      <a:noFill/>
                    </a:lnL>
                    <a:lnR>
                      <a:noFill/>
                    </a:lnR>
                    <a:lnT>
                      <a:noFill/>
                    </a:lnT>
                    <a:lnB>
                      <a:noFill/>
                    </a:lnB>
                    <a:solidFill>
                      <a:srgbClr val="FFFFCC"/>
                    </a:solidFill>
                  </a:tcPr>
                </a:tc>
                <a:tc>
                  <a:txBody>
                    <a:bodyPr/>
                    <a:lstStyle/>
                    <a:p>
                      <a:r>
                        <a:rPr lang="en-US" sz="1000"/>
                        <a:t>250</a:t>
                      </a:r>
                    </a:p>
                  </a:txBody>
                  <a:tcPr marL="5079" marR="5079" marT="5079" marB="5079" anchor="ctr">
                    <a:lnL>
                      <a:noFill/>
                    </a:lnL>
                    <a:lnR>
                      <a:noFill/>
                    </a:lnR>
                    <a:lnT>
                      <a:noFill/>
                    </a:lnT>
                    <a:lnB>
                      <a:noFill/>
                    </a:lnB>
                    <a:solidFill>
                      <a:srgbClr val="FFFFCC"/>
                    </a:solidFill>
                  </a:tcPr>
                </a:tc>
              </a:tr>
              <a:tr h="156418">
                <a:tc>
                  <a:txBody>
                    <a:bodyPr/>
                    <a:lstStyle/>
                    <a:p>
                      <a:r>
                        <a:rPr lang="en-US" sz="1000"/>
                        <a:t>Sephacryl S-300</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Sephacryl S-400</a:t>
                      </a:r>
                    </a:p>
                  </a:txBody>
                  <a:tcPr marL="5079" marR="5079" marT="5079" marB="5079" anchor="ctr">
                    <a:lnL>
                      <a:noFill/>
                    </a:lnL>
                    <a:lnR>
                      <a:noFill/>
                    </a:lnR>
                    <a:lnT>
                      <a:noFill/>
                    </a:lnT>
                    <a:lnB>
                      <a:noFill/>
                    </a:lnB>
                    <a:solidFill>
                      <a:srgbClr val="FFFFCC"/>
                    </a:solidFill>
                  </a:tcPr>
                </a:tc>
                <a:tc>
                  <a:txBody>
                    <a:bodyPr/>
                    <a:lstStyle/>
                    <a:p>
                      <a:r>
                        <a:rPr lang="en-US" sz="1000"/>
                        <a:t>20</a:t>
                      </a:r>
                    </a:p>
                  </a:txBody>
                  <a:tcPr marL="5079" marR="5079" marT="5079" marB="5079" anchor="ctr">
                    <a:lnL>
                      <a:noFill/>
                    </a:lnL>
                    <a:lnR>
                      <a:noFill/>
                    </a:lnR>
                    <a:lnT>
                      <a:noFill/>
                    </a:lnT>
                    <a:lnB>
                      <a:noFill/>
                    </a:lnB>
                    <a:solidFill>
                      <a:srgbClr val="FFFFCC"/>
                    </a:solidFill>
                  </a:tcPr>
                </a:tc>
                <a:tc>
                  <a:txBody>
                    <a:bodyPr/>
                    <a:lstStyle/>
                    <a:p>
                      <a:r>
                        <a:rPr lang="en-US" sz="1000"/>
                        <a:t>8000</a:t>
                      </a:r>
                    </a:p>
                  </a:txBody>
                  <a:tcPr marL="5079" marR="5079" marT="5079" marB="5079" anchor="ctr">
                    <a:lnL>
                      <a:noFill/>
                    </a:lnL>
                    <a:lnR>
                      <a:noFill/>
                    </a:lnR>
                    <a:lnT>
                      <a:noFill/>
                    </a:lnT>
                    <a:lnB>
                      <a:noFill/>
                    </a:lnB>
                    <a:solidFill>
                      <a:srgbClr val="FFFFCC"/>
                    </a:solidFill>
                  </a:tcPr>
                </a:tc>
              </a:tr>
              <a:tr h="156418">
                <a:tc gridSpan="3">
                  <a:txBody>
                    <a:bodyPr/>
                    <a:lstStyle/>
                    <a:p>
                      <a:r>
                        <a:rPr lang="en-US" sz="1000" b="1"/>
                        <a:t>agarose gels</a:t>
                      </a:r>
                      <a:endParaRPr lang="en-US" sz="1000"/>
                    </a:p>
                  </a:txBody>
                  <a:tcPr marL="5079" marR="5079" marT="5079" marB="5079">
                    <a:lnL>
                      <a:noFill/>
                    </a:lnL>
                    <a:lnR>
                      <a:noFill/>
                    </a:lnR>
                    <a:lnT>
                      <a:noFill/>
                    </a:lnT>
                    <a:lnB>
                      <a:noFill/>
                    </a:lnB>
                    <a:solidFill>
                      <a:srgbClr val="FFFF33"/>
                    </a:solidFill>
                  </a:tcPr>
                </a:tc>
                <a:tc hMerge="1">
                  <a:txBody>
                    <a:bodyPr/>
                    <a:lstStyle/>
                    <a:p>
                      <a:endParaRPr lang="en-US"/>
                    </a:p>
                  </a:txBody>
                  <a:tcPr/>
                </a:tc>
                <a:tc hMerge="1">
                  <a:txBody>
                    <a:bodyPr/>
                    <a:lstStyle/>
                    <a:p>
                      <a:endParaRPr lang="en-US"/>
                    </a:p>
                  </a:txBody>
                  <a:tcPr/>
                </a:tc>
              </a:tr>
              <a:tr h="156418">
                <a:tc>
                  <a:txBody>
                    <a:bodyPr/>
                    <a:lstStyle/>
                    <a:p>
                      <a:r>
                        <a:rPr lang="en-US" sz="1000"/>
                        <a:t>Sepharose 6B</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4000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4B</a:t>
                      </a:r>
                    </a:p>
                  </a:txBody>
                  <a:tcPr marL="5079" marR="5079" marT="5079" marB="5079" anchor="ctr">
                    <a:lnL>
                      <a:noFill/>
                    </a:lnL>
                    <a:lnR>
                      <a:noFill/>
                    </a:lnR>
                    <a:lnT>
                      <a:noFill/>
                    </a:lnT>
                    <a:lnB>
                      <a:noFill/>
                    </a:lnB>
                    <a:solidFill>
                      <a:srgbClr val="FFFFCC"/>
                    </a:solidFill>
                  </a:tcPr>
                </a:tc>
                <a:tc>
                  <a:txBody>
                    <a:bodyPr/>
                    <a:lstStyle/>
                    <a:p>
                      <a:r>
                        <a:rPr lang="en-US" sz="1000"/>
                        <a:t>60</a:t>
                      </a:r>
                    </a:p>
                  </a:txBody>
                  <a:tcPr marL="5079" marR="5079" marT="5079" marB="5079" anchor="ctr">
                    <a:lnL>
                      <a:noFill/>
                    </a:lnL>
                    <a:lnR>
                      <a:noFill/>
                    </a:lnR>
                    <a:lnT>
                      <a:noFill/>
                    </a:lnT>
                    <a:lnB>
                      <a:noFill/>
                    </a:lnB>
                    <a:solidFill>
                      <a:srgbClr val="FFFFCC"/>
                    </a:solidFill>
                  </a:tcPr>
                </a:tc>
                <a:tc>
                  <a:txBody>
                    <a:bodyPr/>
                    <a:lstStyle/>
                    <a:p>
                      <a:r>
                        <a:rPr lang="en-US" sz="1000"/>
                        <a:t>20,000</a:t>
                      </a:r>
                    </a:p>
                  </a:txBody>
                  <a:tcPr marL="5079" marR="5079" marT="5079" marB="5079" anchor="ctr">
                    <a:lnL>
                      <a:noFill/>
                    </a:lnL>
                    <a:lnR>
                      <a:noFill/>
                    </a:lnR>
                    <a:lnT>
                      <a:noFill/>
                    </a:lnT>
                    <a:lnB>
                      <a:noFill/>
                    </a:lnB>
                    <a:solidFill>
                      <a:srgbClr val="FFFFCC"/>
                    </a:solidFill>
                  </a:tcPr>
                </a:tc>
              </a:tr>
              <a:tr h="156418">
                <a:tc>
                  <a:txBody>
                    <a:bodyPr/>
                    <a:lstStyle/>
                    <a:p>
                      <a:r>
                        <a:rPr lang="en-US" sz="1000"/>
                        <a:t>Sepharose 2B</a:t>
                      </a:r>
                    </a:p>
                  </a:txBody>
                  <a:tcPr marL="5079" marR="5079" marT="5079" marB="5079" anchor="ctr">
                    <a:lnL>
                      <a:noFill/>
                    </a:lnL>
                    <a:lnR>
                      <a:noFill/>
                    </a:lnR>
                    <a:lnT>
                      <a:noFill/>
                    </a:lnT>
                    <a:lnB>
                      <a:noFill/>
                    </a:lnB>
                    <a:solidFill>
                      <a:srgbClr val="FFFFCC"/>
                    </a:solidFill>
                  </a:tcPr>
                </a:tc>
                <a:tc>
                  <a:txBody>
                    <a:bodyPr/>
                    <a:lstStyle/>
                    <a:p>
                      <a:r>
                        <a:rPr lang="en-US" sz="1000"/>
                        <a:t>70</a:t>
                      </a:r>
                    </a:p>
                  </a:txBody>
                  <a:tcPr marL="5079" marR="5079" marT="5079" marB="5079" anchor="ctr">
                    <a:lnL>
                      <a:noFill/>
                    </a:lnL>
                    <a:lnR>
                      <a:noFill/>
                    </a:lnR>
                    <a:lnT>
                      <a:noFill/>
                    </a:lnT>
                    <a:lnB>
                      <a:noFill/>
                    </a:lnB>
                    <a:solidFill>
                      <a:srgbClr val="FFFFCC"/>
                    </a:solidFill>
                  </a:tcPr>
                </a:tc>
                <a:tc>
                  <a:txBody>
                    <a:bodyPr/>
                    <a:lstStyle/>
                    <a:p>
                      <a:r>
                        <a:rPr lang="en-US" sz="1000"/>
                        <a:t>40,000</a:t>
                      </a:r>
                    </a:p>
                  </a:txBody>
                  <a:tcPr marL="5079" marR="5079" marT="5079" marB="5079" anchor="ctr">
                    <a:lnL>
                      <a:noFill/>
                    </a:lnL>
                    <a:lnR>
                      <a:noFill/>
                    </a:lnR>
                    <a:lnT>
                      <a:noFill/>
                    </a:lnT>
                    <a:lnB>
                      <a:noFill/>
                    </a:lnB>
                    <a:solidFill>
                      <a:srgbClr val="FFFFCC"/>
                    </a:solidFill>
                  </a:tcPr>
                </a:tc>
              </a:tr>
              <a:tr h="156418">
                <a:tc>
                  <a:txBody>
                    <a:bodyPr/>
                    <a:lstStyle/>
                    <a:p>
                      <a:r>
                        <a:rPr lang="en-US" sz="1000"/>
                        <a:t>Bio-Gel A-0.5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1500</a:t>
                      </a:r>
                    </a:p>
                  </a:txBody>
                  <a:tcPr marL="5079" marR="5079" marT="5079" marB="5079" anchor="ctr">
                    <a:lnL>
                      <a:noFill/>
                    </a:lnL>
                    <a:lnR>
                      <a:noFill/>
                    </a:lnR>
                    <a:lnT>
                      <a:noFill/>
                    </a:lnT>
                    <a:lnB>
                      <a:noFill/>
                    </a:lnB>
                    <a:solidFill>
                      <a:srgbClr val="FFFFCC"/>
                    </a:solidFill>
                  </a:tcPr>
                </a:tc>
              </a:tr>
              <a:tr h="156418">
                <a:tc>
                  <a:txBody>
                    <a:bodyPr/>
                    <a:lstStyle/>
                    <a:p>
                      <a:r>
                        <a:rPr lang="en-US" sz="1000"/>
                        <a:t>Bio-Gel A-5</a:t>
                      </a:r>
                    </a:p>
                  </a:txBody>
                  <a:tcPr marL="5079" marR="5079" marT="5079" marB="5079" anchor="ctr">
                    <a:lnL>
                      <a:noFill/>
                    </a:lnL>
                    <a:lnR>
                      <a:noFill/>
                    </a:lnR>
                    <a:lnT>
                      <a:noFill/>
                    </a:lnT>
                    <a:lnB>
                      <a:noFill/>
                    </a:lnB>
                    <a:solidFill>
                      <a:srgbClr val="FFFFCC"/>
                    </a:solidFill>
                  </a:tcPr>
                </a:tc>
                <a:tc>
                  <a:txBody>
                    <a:bodyPr/>
                    <a:lstStyle/>
                    <a:p>
                      <a:r>
                        <a:rPr lang="en-US" sz="1000"/>
                        <a:t>10</a:t>
                      </a:r>
                    </a:p>
                  </a:txBody>
                  <a:tcPr marL="5079" marR="5079" marT="5079" marB="5079" anchor="ctr">
                    <a:lnL>
                      <a:noFill/>
                    </a:lnL>
                    <a:lnR>
                      <a:noFill/>
                    </a:lnR>
                    <a:lnT>
                      <a:noFill/>
                    </a:lnT>
                    <a:lnB>
                      <a:noFill/>
                    </a:lnB>
                    <a:solidFill>
                      <a:srgbClr val="FFFFCC"/>
                    </a:solidFill>
                  </a:tcPr>
                </a:tc>
                <a:tc>
                  <a:txBody>
                    <a:bodyPr/>
                    <a:lstStyle/>
                    <a:p>
                      <a:r>
                        <a:rPr lang="en-US" sz="1000"/>
                        <a:t>5000</a:t>
                      </a:r>
                    </a:p>
                  </a:txBody>
                  <a:tcPr marL="5079" marR="5079" marT="5079" marB="5079" anchor="ctr">
                    <a:lnL>
                      <a:noFill/>
                    </a:lnL>
                    <a:lnR>
                      <a:noFill/>
                    </a:lnR>
                    <a:lnT>
                      <a:noFill/>
                    </a:lnT>
                    <a:lnB>
                      <a:noFill/>
                    </a:lnB>
                    <a:solidFill>
                      <a:srgbClr val="FFFFCC"/>
                    </a:solidFill>
                  </a:tcPr>
                </a:tc>
              </a:tr>
              <a:tr h="156418">
                <a:tc>
                  <a:txBody>
                    <a:bodyPr/>
                    <a:lstStyle/>
                    <a:p>
                      <a:r>
                        <a:rPr lang="en-US" sz="1000"/>
                        <a:t>Bio-Gel A-15</a:t>
                      </a:r>
                    </a:p>
                  </a:txBody>
                  <a:tcPr marL="5079" marR="5079" marT="5079" marB="5079" anchor="ctr">
                    <a:lnL>
                      <a:noFill/>
                    </a:lnL>
                    <a:lnR>
                      <a:noFill/>
                    </a:lnR>
                    <a:lnT>
                      <a:noFill/>
                    </a:lnT>
                    <a:lnB>
                      <a:noFill/>
                    </a:lnB>
                    <a:solidFill>
                      <a:srgbClr val="FFFFCC"/>
                    </a:solidFill>
                  </a:tcPr>
                </a:tc>
                <a:tc>
                  <a:txBody>
                    <a:bodyPr/>
                    <a:lstStyle/>
                    <a:p>
                      <a:r>
                        <a:rPr lang="en-US" sz="1000"/>
                        <a:t>40</a:t>
                      </a:r>
                    </a:p>
                  </a:txBody>
                  <a:tcPr marL="5079" marR="5079" marT="5079" marB="5079" anchor="ctr">
                    <a:lnL>
                      <a:noFill/>
                    </a:lnL>
                    <a:lnR>
                      <a:noFill/>
                    </a:lnR>
                    <a:lnT>
                      <a:noFill/>
                    </a:lnT>
                    <a:lnB>
                      <a:noFill/>
                    </a:lnB>
                    <a:solidFill>
                      <a:srgbClr val="FFFFCC"/>
                    </a:solidFill>
                  </a:tcPr>
                </a:tc>
                <a:tc>
                  <a:txBody>
                    <a:bodyPr/>
                    <a:lstStyle/>
                    <a:p>
                      <a:r>
                        <a:rPr lang="en-US" sz="1000"/>
                        <a:t>15,000</a:t>
                      </a:r>
                    </a:p>
                  </a:txBody>
                  <a:tcPr marL="5079" marR="5079" marT="5079" marB="5079" anchor="ctr">
                    <a:lnL>
                      <a:noFill/>
                    </a:lnL>
                    <a:lnR>
                      <a:noFill/>
                    </a:lnR>
                    <a:lnT>
                      <a:noFill/>
                    </a:lnT>
                    <a:lnB>
                      <a:noFill/>
                    </a:lnB>
                    <a:solidFill>
                      <a:srgbClr val="FFFFCC"/>
                    </a:solidFill>
                  </a:tcPr>
                </a:tc>
              </a:tr>
              <a:tr h="156418">
                <a:tc>
                  <a:txBody>
                    <a:bodyPr/>
                    <a:lstStyle/>
                    <a:p>
                      <a:r>
                        <a:rPr lang="en-US" sz="1000" dirty="0"/>
                        <a:t>Bio-Gel A-50</a:t>
                      </a:r>
                    </a:p>
                  </a:txBody>
                  <a:tcPr marL="5079" marR="5079" marT="5079" marB="5079" anchor="ctr">
                    <a:lnL>
                      <a:noFill/>
                    </a:lnL>
                    <a:lnR>
                      <a:noFill/>
                    </a:lnR>
                    <a:lnT>
                      <a:noFill/>
                    </a:lnT>
                    <a:lnB>
                      <a:noFill/>
                    </a:lnB>
                    <a:solidFill>
                      <a:srgbClr val="FFFFCC"/>
                    </a:solidFill>
                  </a:tcPr>
                </a:tc>
                <a:tc>
                  <a:txBody>
                    <a:bodyPr/>
                    <a:lstStyle/>
                    <a:p>
                      <a:r>
                        <a:rPr lang="en-US" sz="1000"/>
                        <a:t>100</a:t>
                      </a:r>
                    </a:p>
                  </a:txBody>
                  <a:tcPr marL="5079" marR="5079" marT="5079" marB="5079" anchor="ctr">
                    <a:lnL>
                      <a:noFill/>
                    </a:lnL>
                    <a:lnR>
                      <a:noFill/>
                    </a:lnR>
                    <a:lnT>
                      <a:noFill/>
                    </a:lnT>
                    <a:lnB>
                      <a:noFill/>
                    </a:lnB>
                    <a:solidFill>
                      <a:srgbClr val="FFFFCC"/>
                    </a:solidFill>
                  </a:tcPr>
                </a:tc>
                <a:tc>
                  <a:txBody>
                    <a:bodyPr/>
                    <a:lstStyle/>
                    <a:p>
                      <a:r>
                        <a:rPr lang="en-US" sz="1000" dirty="0"/>
                        <a:t>50,000</a:t>
                      </a:r>
                    </a:p>
                  </a:txBody>
                  <a:tcPr marL="5079" marR="5079" marT="5079" marB="5079" anchor="ctr">
                    <a:lnL>
                      <a:noFill/>
                    </a:lnL>
                    <a:lnR>
                      <a:noFill/>
                    </a:lnR>
                    <a:lnT>
                      <a:noFill/>
                    </a:lnT>
                    <a:lnB>
                      <a:noFill/>
                    </a:lnB>
                    <a:solidFill>
                      <a:srgbClr val="FFFFCC"/>
                    </a:solidFill>
                  </a:tcPr>
                </a:tc>
              </a:tr>
            </a:tbl>
          </a:graphicData>
        </a:graphic>
      </p:graphicFrame>
      <p:sp>
        <p:nvSpPr>
          <p:cNvPr id="4" name="Rectangle 3"/>
          <p:cNvSpPr/>
          <p:nvPr/>
        </p:nvSpPr>
        <p:spPr>
          <a:xfrm>
            <a:off x="2895600" y="6324600"/>
            <a:ext cx="6248400" cy="369332"/>
          </a:xfrm>
          <a:prstGeom prst="rect">
            <a:avLst/>
          </a:prstGeom>
        </p:spPr>
        <p:txBody>
          <a:bodyPr wrap="square">
            <a:spAutoFit/>
          </a:bodyPr>
          <a:lstStyle/>
          <a:p>
            <a:r>
              <a:rPr lang="en-US" dirty="0"/>
              <a:t>http://www.ucl.ac.uk/~ucbcdab/enzpur/gelexcl.htm</a:t>
            </a:r>
          </a:p>
        </p:txBody>
      </p:sp>
      <p:pic>
        <p:nvPicPr>
          <p:cNvPr id="126978" name="Picture 2" descr="http://www.ucl.ac.uk/~ucbcdab/enzpur/images/gelexcl7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399"/>
            <a:ext cx="6667500" cy="4876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3668713" y="1296600"/>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Arial" pitchFamily="34" charset="0"/>
                <a:cs typeface="Arial" pitchFamily="34" charset="0"/>
              </a:rPr>
              <a:t> </a:t>
            </a: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427319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Chromatography</a:t>
            </a:r>
          </a:p>
        </p:txBody>
      </p:sp>
      <p:sp>
        <p:nvSpPr>
          <p:cNvPr id="286723" name="Rectangle 3"/>
          <p:cNvSpPr>
            <a:spLocks noGrp="1" noChangeArrowheads="1"/>
          </p:cNvSpPr>
          <p:nvPr>
            <p:ph type="body" idx="1"/>
          </p:nvPr>
        </p:nvSpPr>
        <p:spPr>
          <a:xfrm>
            <a:off x="4876800" y="1219200"/>
            <a:ext cx="4038600" cy="4906963"/>
          </a:xfrm>
        </p:spPr>
        <p:txBody>
          <a:bodyPr/>
          <a:lstStyle/>
          <a:p>
            <a:pPr eaLnBrk="1" hangingPunct="1"/>
            <a:r>
              <a:rPr lang="en-US" altLang="en-US" sz="2000" smtClean="0">
                <a:ea typeface="ＭＳ Ｐゴシック" pitchFamily="34" charset="-128"/>
              </a:rPr>
              <a:t>Mixture fractionated as it moves through a porous matrix</a:t>
            </a:r>
          </a:p>
          <a:p>
            <a:pPr eaLnBrk="1" hangingPunct="1"/>
            <a:r>
              <a:rPr lang="en-US" altLang="en-US" sz="2000" b="1" smtClean="0">
                <a:ea typeface="ＭＳ Ｐゴシック" pitchFamily="34" charset="-128"/>
              </a:rPr>
              <a:t>Mobile phase</a:t>
            </a:r>
            <a:r>
              <a:rPr lang="en-US" altLang="en-US" sz="2000" smtClean="0">
                <a:ea typeface="ＭＳ Ｐゴシック" pitchFamily="34" charset="-128"/>
              </a:rPr>
              <a:t>, protein in solvent</a:t>
            </a:r>
          </a:p>
          <a:p>
            <a:pPr eaLnBrk="1" hangingPunct="1"/>
            <a:r>
              <a:rPr lang="en-US" altLang="en-US" sz="2000" b="1" smtClean="0">
                <a:ea typeface="ＭＳ Ｐゴシック" pitchFamily="34" charset="-128"/>
              </a:rPr>
              <a:t>Immobile phase</a:t>
            </a:r>
            <a:r>
              <a:rPr lang="en-US" altLang="en-US" sz="2000" smtClean="0">
                <a:ea typeface="ＭＳ Ｐゴシック" pitchFamily="34" charset="-128"/>
              </a:rPr>
              <a:t>, protein caught in matrix</a:t>
            </a:r>
          </a:p>
          <a:p>
            <a:pPr eaLnBrk="1" hangingPunct="1"/>
            <a:r>
              <a:rPr lang="en-US" altLang="en-US" sz="2000" smtClean="0">
                <a:ea typeface="ＭＳ Ｐゴシック" pitchFamily="34" charset="-128"/>
              </a:rPr>
              <a:t>Fractions of solvent are captured at different time points</a:t>
            </a:r>
          </a:p>
          <a:p>
            <a:pPr eaLnBrk="1" hangingPunct="1"/>
            <a:r>
              <a:rPr lang="en-US" altLang="en-US" sz="2000" smtClean="0">
                <a:ea typeface="ＭＳ Ｐゴシック" pitchFamily="34" charset="-128"/>
              </a:rPr>
              <a:t>Proteins with least matrix affinity in first fraction, those with most in later fractions or captured in matrix</a:t>
            </a:r>
          </a:p>
        </p:txBody>
      </p:sp>
      <p:pic>
        <p:nvPicPr>
          <p:cNvPr id="7475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3278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7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Ion-exchange chromatography</a:t>
            </a:r>
          </a:p>
        </p:txBody>
      </p:sp>
      <p:sp>
        <p:nvSpPr>
          <p:cNvPr id="288771" name="Rectangle 3"/>
          <p:cNvSpPr>
            <a:spLocks noGrp="1" noChangeArrowheads="1"/>
          </p:cNvSpPr>
          <p:nvPr>
            <p:ph type="body" idx="1"/>
          </p:nvPr>
        </p:nvSpPr>
        <p:spPr>
          <a:xfrm>
            <a:off x="4876800" y="1219200"/>
            <a:ext cx="4038600" cy="4906963"/>
          </a:xfrm>
        </p:spPr>
        <p:txBody>
          <a:bodyPr/>
          <a:lstStyle/>
          <a:p>
            <a:pPr eaLnBrk="1" hangingPunct="1"/>
            <a:r>
              <a:rPr lang="en-US" altLang="en-US" sz="2000" smtClean="0">
                <a:ea typeface="ＭＳ Ｐゴシック" pitchFamily="34" charset="-128"/>
              </a:rPr>
              <a:t>Use charged matrix to attract oppositely charged proteins</a:t>
            </a:r>
          </a:p>
          <a:p>
            <a:pPr eaLnBrk="1" hangingPunct="1"/>
            <a:r>
              <a:rPr lang="en-US" altLang="en-US" sz="2000" smtClean="0">
                <a:ea typeface="ＭＳ Ｐゴシック" pitchFamily="34" charset="-128"/>
              </a:rPr>
              <a:t>Can vary pH of solvent to vary protein charge (Why?)</a:t>
            </a:r>
          </a:p>
          <a:p>
            <a:pPr eaLnBrk="1" hangingPunct="1"/>
            <a:r>
              <a:rPr lang="en-US" altLang="en-US" sz="2000" smtClean="0">
                <a:ea typeface="ＭＳ Ｐゴシック" pitchFamily="34" charset="-128"/>
              </a:rPr>
              <a:t>Isoelectric point = the pH at which the protein is neutral (typically not pH=7)</a:t>
            </a:r>
          </a:p>
          <a:p>
            <a:pPr eaLnBrk="1" hangingPunct="1"/>
            <a:r>
              <a:rPr lang="en-US" altLang="en-US" sz="2000" smtClean="0">
                <a:ea typeface="ＭＳ Ｐゴシック" pitchFamily="34" charset="-128"/>
              </a:rPr>
              <a:t>Can also have gel-filtration chromatography (by size)</a:t>
            </a:r>
          </a:p>
        </p:txBody>
      </p:sp>
      <p:pic>
        <p:nvPicPr>
          <p:cNvPr id="7680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447800"/>
            <a:ext cx="42148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349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8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8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228600" y="457200"/>
            <a:ext cx="8686800" cy="868362"/>
          </a:xfrm>
        </p:spPr>
        <p:txBody>
          <a:bodyPr/>
          <a:lstStyle/>
          <a:p>
            <a:r>
              <a:rPr lang="en-US" altLang="en-US" sz="3200" dirty="0" smtClean="0">
                <a:ea typeface="ＭＳ Ｐゴシック" pitchFamily="34" charset="-128"/>
              </a:rPr>
              <a:t>Clicker question: What can be said about sequences of valine, leucine and isoleucine with  hydrocarbon side chains? </a:t>
            </a:r>
          </a:p>
        </p:txBody>
      </p:sp>
      <p:sp>
        <p:nvSpPr>
          <p:cNvPr id="104450" name="Content Placeholder 2"/>
          <p:cNvSpPr>
            <a:spLocks noGrp="1"/>
          </p:cNvSpPr>
          <p:nvPr>
            <p:ph idx="1"/>
          </p:nvPr>
        </p:nvSpPr>
        <p:spPr>
          <a:xfrm>
            <a:off x="457200" y="1828800"/>
            <a:ext cx="8229600" cy="4449763"/>
          </a:xfrm>
        </p:spPr>
        <p:txBody>
          <a:bodyPr/>
          <a:lstStyle/>
          <a:p>
            <a:pPr marL="971550" lvl="1" indent="-514350">
              <a:buFontTx/>
              <a:buAutoNum type="alphaUcPeriod"/>
            </a:pPr>
            <a:r>
              <a:rPr lang="en-US" altLang="en-US" dirty="0" smtClean="0">
                <a:ea typeface="ＭＳ Ｐゴシック" pitchFamily="34" charset="-128"/>
              </a:rPr>
              <a:t>They will associate with the extracellular space</a:t>
            </a:r>
          </a:p>
          <a:p>
            <a:pPr marL="971550" lvl="1" indent="-514350">
              <a:buFontTx/>
              <a:buAutoNum type="alphaUcPeriod"/>
            </a:pPr>
            <a:r>
              <a:rPr lang="en-US" altLang="en-US" dirty="0" smtClean="0">
                <a:ea typeface="ＭＳ Ｐゴシック" pitchFamily="34" charset="-128"/>
              </a:rPr>
              <a:t>They will associate with the intracellular space</a:t>
            </a:r>
          </a:p>
          <a:p>
            <a:pPr marL="971550" lvl="1" indent="-514350">
              <a:buFontTx/>
              <a:buAutoNum type="alphaUcPeriod"/>
            </a:pPr>
            <a:r>
              <a:rPr lang="en-US" altLang="en-US" dirty="0" smtClean="0">
                <a:ea typeface="ＭＳ Ｐゴシック" pitchFamily="34" charset="-128"/>
              </a:rPr>
              <a:t>They will associate with the extracellular and intracellular space (cytosol)</a:t>
            </a:r>
          </a:p>
          <a:p>
            <a:pPr marL="971550" lvl="1" indent="-514350">
              <a:buFontTx/>
              <a:buAutoNum type="alphaUcPeriod"/>
            </a:pPr>
            <a:r>
              <a:rPr lang="en-US" altLang="en-US" dirty="0" smtClean="0">
                <a:ea typeface="ＭＳ Ｐゴシック" pitchFamily="34" charset="-128"/>
              </a:rPr>
              <a:t>They will associate with the plasma membrane</a:t>
            </a:r>
          </a:p>
          <a:p>
            <a:pPr marL="971550" lvl="1" indent="-514350">
              <a:buFontTx/>
              <a:buAutoNum type="alphaUcPeriod"/>
            </a:pPr>
            <a:r>
              <a:rPr lang="en-US" altLang="en-US" dirty="0" smtClean="0">
                <a:ea typeface="ＭＳ Ｐゴシック" pitchFamily="34" charset="-128"/>
              </a:rPr>
              <a:t>None of the above</a:t>
            </a:r>
          </a:p>
        </p:txBody>
      </p:sp>
    </p:spTree>
    <p:extLst>
      <p:ext uri="{BB962C8B-B14F-4D97-AF65-F5344CB8AC3E}">
        <p14:creationId xmlns:p14="http://schemas.microsoft.com/office/powerpoint/2010/main" val="3514635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457200"/>
            <a:ext cx="8229600" cy="639762"/>
          </a:xfrm>
        </p:spPr>
        <p:txBody>
          <a:bodyPr/>
          <a:lstStyle/>
          <a:p>
            <a:pPr eaLnBrk="1" hangingPunct="1"/>
            <a:r>
              <a:rPr lang="en-US" altLang="en-US" sz="3200" dirty="0" smtClean="0">
                <a:ea typeface="ＭＳ Ｐゴシック" pitchFamily="34" charset="-128"/>
              </a:rPr>
              <a:t>Clicker </a:t>
            </a:r>
            <a:r>
              <a:rPr lang="en-US" altLang="en-US" sz="3200" dirty="0">
                <a:ea typeface="ＭＳ Ｐゴシック" pitchFamily="34" charset="-128"/>
              </a:rPr>
              <a:t>Question: What is true regarding Gel filtration or gel exclusion </a:t>
            </a:r>
            <a:r>
              <a:rPr lang="en-US" altLang="en-US" sz="3200" dirty="0" smtClean="0">
                <a:ea typeface="ＭＳ Ｐゴシック" pitchFamily="34" charset="-128"/>
              </a:rPr>
              <a:t>chromatography?:</a:t>
            </a:r>
          </a:p>
        </p:txBody>
      </p:sp>
      <p:sp>
        <p:nvSpPr>
          <p:cNvPr id="78850" name="Content Placeholder 1"/>
          <p:cNvSpPr>
            <a:spLocks noGrp="1"/>
          </p:cNvSpPr>
          <p:nvPr>
            <p:ph idx="1"/>
          </p:nvPr>
        </p:nvSpPr>
        <p:spPr>
          <a:xfrm>
            <a:off x="457200" y="1600200"/>
            <a:ext cx="6172200" cy="4525963"/>
          </a:xfrm>
        </p:spPr>
        <p:txBody>
          <a:bodyPr/>
          <a:lstStyle/>
          <a:p>
            <a:pPr lvl="2"/>
            <a:endParaRPr lang="en-US" altLang="en-US" dirty="0" smtClean="0">
              <a:ea typeface="ＭＳ Ｐゴシック" pitchFamily="34" charset="-128"/>
            </a:endParaRPr>
          </a:p>
          <a:p>
            <a:pPr>
              <a:buFontTx/>
              <a:buAutoNum type="alphaUcPeriod"/>
            </a:pPr>
            <a:r>
              <a:rPr lang="en-US" altLang="en-US" sz="1600" dirty="0" smtClean="0">
                <a:ea typeface="ＭＳ Ｐゴシック" pitchFamily="34" charset="-128"/>
              </a:rPr>
              <a:t>Small molecules have a faster average velocity, and hence elute earlier from the column.</a:t>
            </a:r>
          </a:p>
          <a:p>
            <a:pPr>
              <a:buFontTx/>
              <a:buAutoNum type="alphaUcPeriod"/>
            </a:pPr>
            <a:r>
              <a:rPr lang="en-US" altLang="en-US" sz="1600" dirty="0" smtClean="0">
                <a:ea typeface="ＭＳ Ｐゴシック" pitchFamily="34" charset="-128"/>
              </a:rPr>
              <a:t>Small molecules have a slower average velocity, and hence elute earlier from the column.</a:t>
            </a:r>
          </a:p>
          <a:p>
            <a:pPr>
              <a:buFontTx/>
              <a:buAutoNum type="alphaUcPeriod"/>
            </a:pPr>
            <a:r>
              <a:rPr lang="en-US" altLang="en-US" sz="1600" dirty="0" smtClean="0">
                <a:ea typeface="ＭＳ Ｐゴシック" pitchFamily="34" charset="-128"/>
              </a:rPr>
              <a:t>Large molecules have a faster average velocity, and hence elute earlier from the column.</a:t>
            </a:r>
          </a:p>
          <a:p>
            <a:pPr>
              <a:buFontTx/>
              <a:buAutoNum type="alphaUcPeriod"/>
            </a:pPr>
            <a:r>
              <a:rPr lang="en-US" altLang="en-US" sz="1600" dirty="0" smtClean="0">
                <a:ea typeface="ＭＳ Ｐゴシック" pitchFamily="34" charset="-128"/>
              </a:rPr>
              <a:t>Large molecules travel slower average velocity, and hence elute earlier from the column.</a:t>
            </a:r>
          </a:p>
        </p:txBody>
      </p:sp>
      <p:pic>
        <p:nvPicPr>
          <p:cNvPr id="78851" name="Picture 2" descr="Screen Shot 2013-09-02 at 9.30.02 AM.png"/>
          <p:cNvPicPr>
            <a:picLocks noChangeAspect="1"/>
          </p:cNvPicPr>
          <p:nvPr/>
        </p:nvPicPr>
        <p:blipFill>
          <a:blip r:embed="rId3">
            <a:extLst>
              <a:ext uri="{28A0092B-C50C-407E-A947-70E740481C1C}">
                <a14:useLocalDpi xmlns:a14="http://schemas.microsoft.com/office/drawing/2010/main" val="0"/>
              </a:ext>
            </a:extLst>
          </a:blip>
          <a:srcRect r="26884"/>
          <a:stretch>
            <a:fillRect/>
          </a:stretch>
        </p:blipFill>
        <p:spPr bwMode="auto">
          <a:xfrm>
            <a:off x="6781800" y="1490663"/>
            <a:ext cx="2041525" cy="437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1274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457200" y="274638"/>
            <a:ext cx="8229600" cy="639762"/>
          </a:xfrm>
        </p:spPr>
        <p:txBody>
          <a:bodyPr/>
          <a:lstStyle/>
          <a:p>
            <a:pPr eaLnBrk="1" hangingPunct="1"/>
            <a:r>
              <a:rPr lang="en-US" altLang="en-US" sz="3200" smtClean="0">
                <a:ea typeface="ＭＳ Ｐゴシック" pitchFamily="34" charset="-128"/>
              </a:rPr>
              <a:t>Affinity chromatography</a:t>
            </a:r>
          </a:p>
        </p:txBody>
      </p:sp>
      <p:sp>
        <p:nvSpPr>
          <p:cNvPr id="80898" name="Rectangle 3"/>
          <p:cNvSpPr>
            <a:spLocks noGrp="1" noChangeArrowheads="1"/>
          </p:cNvSpPr>
          <p:nvPr>
            <p:ph type="body" idx="1"/>
          </p:nvPr>
        </p:nvSpPr>
        <p:spPr>
          <a:xfrm>
            <a:off x="457200" y="3276600"/>
            <a:ext cx="8229600" cy="2849563"/>
          </a:xfrm>
        </p:spPr>
        <p:txBody>
          <a:bodyPr/>
          <a:lstStyle/>
          <a:p>
            <a:pPr eaLnBrk="1" hangingPunct="1"/>
            <a:r>
              <a:rPr lang="en-US" altLang="en-US" sz="2000" smtClean="0">
                <a:ea typeface="ＭＳ Ｐゴシック" pitchFamily="34" charset="-128"/>
              </a:rPr>
              <a:t>Useful if you have a known or desired target or ligand</a:t>
            </a:r>
          </a:p>
          <a:p>
            <a:pPr eaLnBrk="1" hangingPunct="1"/>
            <a:r>
              <a:rPr lang="en-US" altLang="en-US" sz="2000" smtClean="0">
                <a:ea typeface="ＭＳ Ｐゴシック" pitchFamily="34" charset="-128"/>
              </a:rPr>
              <a:t>Only proteins that bind to the target will remain in the column</a:t>
            </a:r>
          </a:p>
          <a:p>
            <a:pPr eaLnBrk="1" hangingPunct="1"/>
            <a:r>
              <a:rPr lang="en-US" altLang="en-US" sz="2000" smtClean="0">
                <a:ea typeface="ＭＳ Ｐゴシック" pitchFamily="34" charset="-128"/>
              </a:rPr>
              <a:t>Can dissociate bound protein by changing pH</a:t>
            </a:r>
          </a:p>
          <a:p>
            <a:pPr eaLnBrk="1" hangingPunct="1"/>
            <a:r>
              <a:rPr lang="en-US" altLang="en-US" sz="2000" smtClean="0">
                <a:ea typeface="ＭＳ Ｐゴシック" pitchFamily="34" charset="-128"/>
              </a:rPr>
              <a:t>Depending on initial protein mixture, may get closely related proteins or multiple bound proteins</a:t>
            </a:r>
          </a:p>
        </p:txBody>
      </p:sp>
      <p:pic>
        <p:nvPicPr>
          <p:cNvPr id="8089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6325"/>
            <a:ext cx="340995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066800"/>
            <a:ext cx="4259263"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18051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457200" y="274638"/>
            <a:ext cx="8229600" cy="715962"/>
          </a:xfrm>
        </p:spPr>
        <p:txBody>
          <a:bodyPr/>
          <a:lstStyle/>
          <a:p>
            <a:pPr eaLnBrk="1" hangingPunct="1"/>
            <a:r>
              <a:rPr lang="en-US" altLang="en-US" sz="2800" smtClean="0">
                <a:ea typeface="ＭＳ Ｐゴシック" pitchFamily="34" charset="-128"/>
              </a:rPr>
              <a:t>How do you know you have the right protein?</a:t>
            </a:r>
          </a:p>
        </p:txBody>
      </p:sp>
      <p:sp>
        <p:nvSpPr>
          <p:cNvPr id="291843" name="Rectangle 3"/>
          <p:cNvSpPr>
            <a:spLocks noGrp="1" noChangeArrowheads="1"/>
          </p:cNvSpPr>
          <p:nvPr>
            <p:ph type="body" idx="1"/>
          </p:nvPr>
        </p:nvSpPr>
        <p:spPr>
          <a:xfrm>
            <a:off x="457200" y="1143000"/>
            <a:ext cx="8229600" cy="2057400"/>
          </a:xfrm>
        </p:spPr>
        <p:txBody>
          <a:bodyPr/>
          <a:lstStyle/>
          <a:p>
            <a:pPr marL="457200" indent="-457200" eaLnBrk="1" hangingPunct="1">
              <a:lnSpc>
                <a:spcPct val="80000"/>
              </a:lnSpc>
              <a:buFont typeface="+mj-lt"/>
              <a:buAutoNum type="arabicParenR"/>
            </a:pPr>
            <a:r>
              <a:rPr lang="en-US" altLang="en-US" sz="2000" dirty="0" smtClean="0">
                <a:ea typeface="ＭＳ Ｐゴシック" pitchFamily="34" charset="-128"/>
              </a:rPr>
              <a:t>Enzyme assays. If the solution loses the ability to catalyze a reaction, then the enzyme has either passed through the column or is bound in the matrix. </a:t>
            </a:r>
          </a:p>
          <a:p>
            <a:pPr marL="457200" indent="-457200" eaLnBrk="1" hangingPunct="1">
              <a:lnSpc>
                <a:spcPct val="80000"/>
              </a:lnSpc>
              <a:buFont typeface="+mj-lt"/>
              <a:buAutoNum type="arabicParenR"/>
            </a:pPr>
            <a:r>
              <a:rPr lang="en-US" altLang="en-US" sz="2000" dirty="0" smtClean="0">
                <a:ea typeface="ＭＳ Ｐゴシック" pitchFamily="34" charset="-128"/>
              </a:rPr>
              <a:t>Binding assays. Typically, a radioactive ligand is put together with your protein of interest (a receptor usually). Unbound ligand is removed. Radioactive decay is detected with a scintillation counter.</a:t>
            </a:r>
          </a:p>
          <a:p>
            <a:pPr marL="457200" indent="-457200" eaLnBrk="1" hangingPunct="1">
              <a:lnSpc>
                <a:spcPct val="80000"/>
              </a:lnSpc>
              <a:buFont typeface="+mj-lt"/>
              <a:buAutoNum type="arabicParenR"/>
            </a:pPr>
            <a:r>
              <a:rPr lang="en-US" altLang="en-US" sz="2000" dirty="0" smtClean="0">
                <a:ea typeface="ＭＳ Ｐゴシック" pitchFamily="34" charset="-128"/>
              </a:rPr>
              <a:t>Sequence it. Sequencing lab or…mass spectrometry</a:t>
            </a:r>
          </a:p>
        </p:txBody>
      </p:sp>
      <p:pic>
        <p:nvPicPr>
          <p:cNvPr id="291844" name="Picture 4" descr="NIH_chem_genome_manual_sect5_fig3_filtrationass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52800"/>
            <a:ext cx="6535738" cy="27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845" name="Rectangle 5"/>
          <p:cNvSpPr>
            <a:spLocks noChangeArrowheads="1"/>
          </p:cNvSpPr>
          <p:nvPr/>
        </p:nvSpPr>
        <p:spPr bwMode="auto">
          <a:xfrm>
            <a:off x="2057400" y="6262688"/>
            <a:ext cx="671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t>http://www.ncgc.nih.gov/guidance/section5.html#filtration-assays</a:t>
            </a:r>
          </a:p>
        </p:txBody>
      </p:sp>
    </p:spTree>
    <p:extLst>
      <p:ext uri="{BB962C8B-B14F-4D97-AF65-F5344CB8AC3E}">
        <p14:creationId xmlns:p14="http://schemas.microsoft.com/office/powerpoint/2010/main" val="367711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8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18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18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3" grpId="0" build="p"/>
      <p:bldP spid="2918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idx="4294967295"/>
          </p:nvPr>
        </p:nvSpPr>
        <p:spPr>
          <a:xfrm>
            <a:off x="457200" y="274638"/>
            <a:ext cx="8229600" cy="868362"/>
          </a:xfrm>
        </p:spPr>
        <p:txBody>
          <a:bodyPr/>
          <a:lstStyle/>
          <a:p>
            <a:pPr eaLnBrk="1" hangingPunct="1"/>
            <a:r>
              <a:rPr lang="en-US" altLang="en-US" sz="3200" smtClean="0">
                <a:ea typeface="ＭＳ Ｐゴシック" pitchFamily="34" charset="-128"/>
              </a:rPr>
              <a:t>Mass spectrometry, it</a:t>
            </a:r>
            <a:r>
              <a:rPr lang="ja-JP" altLang="en-US" sz="3200" smtClean="0">
                <a:ea typeface="ＭＳ Ｐゴシック" pitchFamily="34" charset="-128"/>
              </a:rPr>
              <a:t>’</a:t>
            </a:r>
            <a:r>
              <a:rPr lang="en-US" altLang="ja-JP" sz="3200" smtClean="0">
                <a:ea typeface="ＭＳ Ｐゴシック" pitchFamily="34" charset="-128"/>
              </a:rPr>
              <a:t>s a gas!</a:t>
            </a:r>
            <a:endParaRPr lang="en-US" altLang="en-US" sz="3200" smtClean="0">
              <a:ea typeface="ＭＳ Ｐゴシック" pitchFamily="34" charset="-128"/>
            </a:endParaRPr>
          </a:p>
        </p:txBody>
      </p:sp>
      <p:sp>
        <p:nvSpPr>
          <p:cNvPr id="77827" name="Rectangle 3"/>
          <p:cNvSpPr>
            <a:spLocks noGrp="1" noChangeArrowheads="1"/>
          </p:cNvSpPr>
          <p:nvPr>
            <p:ph type="body" idx="4294967295"/>
          </p:nvPr>
        </p:nvSpPr>
        <p:spPr>
          <a:xfrm>
            <a:off x="457200" y="3352800"/>
            <a:ext cx="8229600" cy="2773363"/>
          </a:xfrm>
        </p:spPr>
        <p:txBody>
          <a:bodyPr/>
          <a:lstStyle/>
          <a:p>
            <a:pPr eaLnBrk="1" hangingPunct="1">
              <a:lnSpc>
                <a:spcPct val="90000"/>
              </a:lnSpc>
            </a:pPr>
            <a:r>
              <a:rPr lang="en-US" altLang="en-US" sz="2000" smtClean="0">
                <a:ea typeface="ＭＳ Ｐゴシック" pitchFamily="34" charset="-128"/>
              </a:rPr>
              <a:t>Widely used and powerful way to identify and sequence a protein</a:t>
            </a:r>
          </a:p>
          <a:p>
            <a:pPr eaLnBrk="1" hangingPunct="1">
              <a:lnSpc>
                <a:spcPct val="90000"/>
              </a:lnSpc>
            </a:pPr>
            <a:r>
              <a:rPr lang="en-US" altLang="en-US" sz="2000" smtClean="0">
                <a:ea typeface="ＭＳ Ｐゴシック" pitchFamily="34" charset="-128"/>
              </a:rPr>
              <a:t>First, digest the protein enzymatically to break it into small peptide fragments</a:t>
            </a:r>
          </a:p>
          <a:p>
            <a:pPr eaLnBrk="1" hangingPunct="1">
              <a:lnSpc>
                <a:spcPct val="90000"/>
              </a:lnSpc>
            </a:pPr>
            <a:r>
              <a:rPr lang="en-US" altLang="en-US" sz="2000" smtClean="0">
                <a:ea typeface="ＭＳ Ｐゴシック" pitchFamily="34" charset="-128"/>
              </a:rPr>
              <a:t>Then, vaporize it. In matrix-assisted laser desorption ionization (MALDI), the protein is embedded in a crystal matrix that is vaporized by a laser pulse. The crystal matrix contains materials which will serve as reference points in the mass spectrogram. </a:t>
            </a:r>
          </a:p>
          <a:p>
            <a:pPr eaLnBrk="1" hangingPunct="1">
              <a:lnSpc>
                <a:spcPct val="90000"/>
              </a:lnSpc>
            </a:pPr>
            <a:r>
              <a:rPr lang="en-US" altLang="en-US" sz="2000" smtClean="0">
                <a:ea typeface="ＭＳ Ｐゴシック" pitchFamily="34" charset="-128"/>
              </a:rPr>
              <a:t>In electrospray ionization (ESI), the protein solution is vaporized by application of an electric potential. The protein solution could be obtained from a fraction from chromatography</a:t>
            </a:r>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b="68848"/>
          <a:stretch>
            <a:fillRect/>
          </a:stretch>
        </p:blipFill>
        <p:spPr bwMode="auto">
          <a:xfrm>
            <a:off x="2209800" y="1295400"/>
            <a:ext cx="476726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98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a:xfrm>
            <a:off x="457200" y="198438"/>
            <a:ext cx="8229600" cy="715962"/>
          </a:xfrm>
        </p:spPr>
        <p:txBody>
          <a:bodyPr/>
          <a:lstStyle/>
          <a:p>
            <a:pPr eaLnBrk="1" hangingPunct="1"/>
            <a:r>
              <a:rPr lang="en-US" altLang="en-US" sz="3200" smtClean="0">
                <a:ea typeface="ＭＳ Ｐゴシック" pitchFamily="34" charset="-128"/>
              </a:rPr>
              <a:t>Mass spectrometry 2</a:t>
            </a:r>
          </a:p>
        </p:txBody>
      </p:sp>
      <p:sp>
        <p:nvSpPr>
          <p:cNvPr id="184323" name="Rectangle 3"/>
          <p:cNvSpPr>
            <a:spLocks noGrp="1" noChangeArrowheads="1"/>
          </p:cNvSpPr>
          <p:nvPr>
            <p:ph type="body" idx="4294967295"/>
          </p:nvPr>
        </p:nvSpPr>
        <p:spPr>
          <a:xfrm>
            <a:off x="457200" y="4114800"/>
            <a:ext cx="8229600" cy="2514600"/>
          </a:xfrm>
        </p:spPr>
        <p:txBody>
          <a:bodyPr/>
          <a:lstStyle/>
          <a:p>
            <a:pPr eaLnBrk="1" hangingPunct="1"/>
            <a:r>
              <a:rPr lang="en-US" altLang="en-US" sz="2000" smtClean="0">
                <a:ea typeface="ＭＳ Ｐゴシック" pitchFamily="34" charset="-128"/>
              </a:rPr>
              <a:t>Vaporized peptide fragments pass through a magnetic field that separates them by their mass/charge ratio (m/z ratio). </a:t>
            </a:r>
          </a:p>
          <a:p>
            <a:pPr eaLnBrk="1" hangingPunct="1"/>
            <a:r>
              <a:rPr lang="en-US" altLang="en-US" sz="2000" smtClean="0">
                <a:ea typeface="ＭＳ Ｐゴシック" pitchFamily="34" charset="-128"/>
              </a:rPr>
              <a:t>The ions are accelerated and then deflected by the magnet according to their mass. Lighter fragments are deflected more.</a:t>
            </a:r>
          </a:p>
          <a:p>
            <a:pPr eaLnBrk="1" hangingPunct="1"/>
            <a:r>
              <a:rPr lang="en-US" altLang="en-US" sz="2000" smtClean="0">
                <a:ea typeface="ＭＳ Ｐゴシック" pitchFamily="34" charset="-128"/>
              </a:rPr>
              <a:t>The ion flux (number of ions/unit time) is detected at the detector for each mass, separated by time of arrival and position on detector.</a:t>
            </a:r>
          </a:p>
        </p:txBody>
      </p:sp>
      <p:pic>
        <p:nvPicPr>
          <p:cNvPr id="870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338" y="1143000"/>
            <a:ext cx="4259262"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361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a:xfrm>
            <a:off x="457200" y="76200"/>
            <a:ext cx="8229600" cy="639763"/>
          </a:xfrm>
        </p:spPr>
        <p:txBody>
          <a:bodyPr/>
          <a:lstStyle/>
          <a:p>
            <a:pPr eaLnBrk="1" hangingPunct="1"/>
            <a:r>
              <a:rPr lang="en-US" altLang="en-US" sz="2800" smtClean="0">
                <a:ea typeface="ＭＳ Ｐゴシック" pitchFamily="34" charset="-128"/>
              </a:rPr>
              <a:t>Mass spectrometry 3</a:t>
            </a:r>
          </a:p>
        </p:txBody>
      </p:sp>
      <p:sp>
        <p:nvSpPr>
          <p:cNvPr id="186371" name="Rectangle 3"/>
          <p:cNvSpPr>
            <a:spLocks noGrp="1" noChangeArrowheads="1"/>
          </p:cNvSpPr>
          <p:nvPr>
            <p:ph type="body" idx="4294967295"/>
          </p:nvPr>
        </p:nvSpPr>
        <p:spPr>
          <a:xfrm>
            <a:off x="457200" y="4267200"/>
            <a:ext cx="8229600" cy="1676400"/>
          </a:xfrm>
        </p:spPr>
        <p:txBody>
          <a:bodyPr/>
          <a:lstStyle/>
          <a:p>
            <a:pPr eaLnBrk="1" hangingPunct="1">
              <a:lnSpc>
                <a:spcPct val="90000"/>
              </a:lnSpc>
            </a:pPr>
            <a:r>
              <a:rPr lang="en-US" altLang="en-US" sz="2000" smtClean="0">
                <a:ea typeface="ＭＳ Ｐゴシック" pitchFamily="34" charset="-128"/>
              </a:rPr>
              <a:t>Each protein will have a signature in the mass spectrometer</a:t>
            </a:r>
          </a:p>
          <a:p>
            <a:pPr eaLnBrk="1" hangingPunct="1">
              <a:lnSpc>
                <a:spcPct val="90000"/>
              </a:lnSpc>
            </a:pPr>
            <a:r>
              <a:rPr lang="en-US" altLang="en-US" sz="2000" smtClean="0">
                <a:ea typeface="ＭＳ Ｐゴシック" pitchFamily="34" charset="-128"/>
              </a:rPr>
              <a:t>Can be compared with a  database </a:t>
            </a:r>
          </a:p>
          <a:p>
            <a:pPr eaLnBrk="1" hangingPunct="1">
              <a:lnSpc>
                <a:spcPct val="90000"/>
              </a:lnSpc>
            </a:pPr>
            <a:r>
              <a:rPr lang="en-US" altLang="en-US" sz="2000" smtClean="0">
                <a:ea typeface="ＭＳ Ｐゴシック" pitchFamily="34" charset="-128"/>
              </a:rPr>
              <a:t>Or some fragments can undergo another round of mass spectrometry at a finer level of detail to reveal the amino acid sequence, which is called </a:t>
            </a:r>
            <a:r>
              <a:rPr lang="en-US" altLang="en-US" sz="2000" b="1" smtClean="0">
                <a:ea typeface="ＭＳ Ｐゴシック" pitchFamily="34" charset="-128"/>
              </a:rPr>
              <a:t>tandem mass spectrometry.</a:t>
            </a:r>
          </a:p>
          <a:p>
            <a:pPr eaLnBrk="1" hangingPunct="1">
              <a:lnSpc>
                <a:spcPct val="90000"/>
              </a:lnSpc>
            </a:pPr>
            <a:r>
              <a:rPr lang="en-US" altLang="en-US" sz="2000" smtClean="0">
                <a:ea typeface="ＭＳ Ｐゴシック" pitchFamily="34" charset="-128"/>
              </a:rPr>
              <a:t>In this case, fragments with a selected mass pass through a second mass spectrometer</a:t>
            </a:r>
          </a:p>
        </p:txBody>
      </p:sp>
      <p:pic>
        <p:nvPicPr>
          <p:cNvPr id="89091" name="Picture 4"/>
          <p:cNvPicPr>
            <a:picLocks noChangeAspect="1" noChangeArrowheads="1"/>
          </p:cNvPicPr>
          <p:nvPr/>
        </p:nvPicPr>
        <p:blipFill>
          <a:blip r:embed="rId3">
            <a:extLst>
              <a:ext uri="{28A0092B-C50C-407E-A947-70E740481C1C}">
                <a14:useLocalDpi xmlns:a14="http://schemas.microsoft.com/office/drawing/2010/main" val="0"/>
              </a:ext>
            </a:extLst>
          </a:blip>
          <a:srcRect t="29297"/>
          <a:stretch>
            <a:fillRect/>
          </a:stretch>
        </p:blipFill>
        <p:spPr bwMode="auto">
          <a:xfrm>
            <a:off x="2667000" y="685800"/>
            <a:ext cx="3821113"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931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6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63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6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18" y="1219200"/>
            <a:ext cx="82391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05400" y="6136579"/>
            <a:ext cx="3586163" cy="369332"/>
          </a:xfrm>
          <a:prstGeom prst="rect">
            <a:avLst/>
          </a:prstGeom>
          <a:noFill/>
        </p:spPr>
        <p:txBody>
          <a:bodyPr wrap="square" rtlCol="0">
            <a:spAutoFit/>
          </a:bodyPr>
          <a:lstStyle/>
          <a:p>
            <a:r>
              <a:rPr lang="en-US" dirty="0" err="1" smtClean="0"/>
              <a:t>Domon</a:t>
            </a:r>
            <a:r>
              <a:rPr lang="en-US" dirty="0" smtClean="0"/>
              <a:t> and </a:t>
            </a:r>
            <a:r>
              <a:rPr lang="en-US" dirty="0" err="1" smtClean="0"/>
              <a:t>Aebersold</a:t>
            </a:r>
            <a:r>
              <a:rPr lang="en-US" dirty="0" smtClean="0"/>
              <a:t> 2006</a:t>
            </a:r>
            <a:endParaRPr lang="en-US" dirty="0"/>
          </a:p>
        </p:txBody>
      </p:sp>
      <p:sp>
        <p:nvSpPr>
          <p:cNvPr id="3" name="TextBox 2"/>
          <p:cNvSpPr txBox="1"/>
          <p:nvPr/>
        </p:nvSpPr>
        <p:spPr>
          <a:xfrm>
            <a:off x="685800" y="228600"/>
            <a:ext cx="7700963" cy="830997"/>
          </a:xfrm>
          <a:prstGeom prst="rect">
            <a:avLst/>
          </a:prstGeom>
          <a:noFill/>
        </p:spPr>
        <p:txBody>
          <a:bodyPr wrap="square" rtlCol="0">
            <a:spAutoFit/>
          </a:bodyPr>
          <a:lstStyle/>
          <a:p>
            <a:pPr algn="ctr"/>
            <a:r>
              <a:rPr lang="en-US" sz="2400" dirty="0" smtClean="0"/>
              <a:t>Two common types of tandem mass spectrometry and their workflow</a:t>
            </a:r>
            <a:endParaRPr lang="en-US" sz="2400" dirty="0"/>
          </a:p>
        </p:txBody>
      </p:sp>
      <p:sp>
        <p:nvSpPr>
          <p:cNvPr id="4" name="TextBox 3"/>
          <p:cNvSpPr txBox="1"/>
          <p:nvPr/>
        </p:nvSpPr>
        <p:spPr>
          <a:xfrm>
            <a:off x="416718" y="4038600"/>
            <a:ext cx="8274845" cy="1323439"/>
          </a:xfrm>
          <a:prstGeom prst="rect">
            <a:avLst/>
          </a:prstGeom>
          <a:noFill/>
        </p:spPr>
        <p:txBody>
          <a:bodyPr wrap="square" rtlCol="0">
            <a:spAutoFit/>
          </a:bodyPr>
          <a:lstStyle/>
          <a:p>
            <a:r>
              <a:rPr lang="en-US" sz="2000" dirty="0" smtClean="0"/>
              <a:t>In each, they go through two rounds of fragmentation, at the ion source or before that (not shown) and in the collision cell, where collision induced dissociation (CID) occurs. They also go through two mass spectrometry chambers where fragments with specific m/z are selected. </a:t>
            </a:r>
            <a:endParaRPr lang="en-US" sz="20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90" y="1251098"/>
            <a:ext cx="72009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idx="4294967295"/>
          </p:nvPr>
        </p:nvSpPr>
        <p:spPr>
          <a:xfrm>
            <a:off x="914400" y="274638"/>
            <a:ext cx="7315200" cy="1143000"/>
          </a:xfrm>
        </p:spPr>
        <p:txBody>
          <a:bodyPr/>
          <a:lstStyle/>
          <a:p>
            <a:pPr eaLnBrk="1" hangingPunct="1"/>
            <a:r>
              <a:rPr lang="en-US" altLang="en-US" sz="2800" smtClean="0">
                <a:ea typeface="ＭＳ Ｐゴシック" pitchFamily="34" charset="-128"/>
              </a:rPr>
              <a:t>What if you have a mixture of unknown proteins or want to compare proteins across species or manipulations?</a:t>
            </a:r>
          </a:p>
        </p:txBody>
      </p:sp>
      <p:sp>
        <p:nvSpPr>
          <p:cNvPr id="91138" name="Rectangle 3"/>
          <p:cNvSpPr>
            <a:spLocks noGrp="1" noChangeArrowheads="1"/>
          </p:cNvSpPr>
          <p:nvPr>
            <p:ph type="body" idx="4294967295"/>
          </p:nvPr>
        </p:nvSpPr>
        <p:spPr>
          <a:xfrm>
            <a:off x="457200" y="1752600"/>
            <a:ext cx="8229600" cy="4373563"/>
          </a:xfrm>
        </p:spPr>
        <p:txBody>
          <a:bodyPr/>
          <a:lstStyle/>
          <a:p>
            <a:pPr eaLnBrk="1" hangingPunct="1"/>
            <a:r>
              <a:rPr lang="en-US" altLang="en-US" sz="2400" dirty="0" smtClean="0">
                <a:ea typeface="ＭＳ Ｐゴシック" pitchFamily="34" charset="-128"/>
              </a:rPr>
              <a:t>Modern mass spectrometry, especially tandem mass spectrometry, works quite well, but it requires more complicated analysis and can be expensive</a:t>
            </a:r>
          </a:p>
          <a:p>
            <a:pPr eaLnBrk="1" hangingPunct="1"/>
            <a:r>
              <a:rPr lang="en-US" altLang="en-US" sz="2400" dirty="0" smtClean="0">
                <a:ea typeface="ＭＳ Ｐゴシック" pitchFamily="34" charset="-128"/>
              </a:rPr>
              <a:t>Earlier and current methods often use another technique called…</a:t>
            </a:r>
          </a:p>
        </p:txBody>
      </p:sp>
    </p:spTree>
    <p:extLst>
      <p:ext uri="{BB962C8B-B14F-4D97-AF65-F5344CB8AC3E}">
        <p14:creationId xmlns:p14="http://schemas.microsoft.com/office/powerpoint/2010/main" val="4078958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idx="4294967295"/>
          </p:nvPr>
        </p:nvSpPr>
        <p:spPr>
          <a:xfrm>
            <a:off x="4419600" y="274638"/>
            <a:ext cx="3962400" cy="715962"/>
          </a:xfrm>
        </p:spPr>
        <p:txBody>
          <a:bodyPr/>
          <a:lstStyle/>
          <a:p>
            <a:pPr eaLnBrk="1" hangingPunct="1"/>
            <a:r>
              <a:rPr lang="en-US" altLang="en-US" sz="3200" smtClean="0">
                <a:ea typeface="ＭＳ Ｐゴシック" pitchFamily="34" charset="-128"/>
              </a:rPr>
              <a:t>Gel electrophoresis</a:t>
            </a:r>
          </a:p>
        </p:txBody>
      </p:sp>
      <p:sp>
        <p:nvSpPr>
          <p:cNvPr id="82947" name="Rectangle 3"/>
          <p:cNvSpPr>
            <a:spLocks noGrp="1" noChangeArrowheads="1"/>
          </p:cNvSpPr>
          <p:nvPr>
            <p:ph type="body" idx="4294967295"/>
          </p:nvPr>
        </p:nvSpPr>
        <p:spPr>
          <a:xfrm>
            <a:off x="4191000" y="914400"/>
            <a:ext cx="4648200" cy="4830763"/>
          </a:xfrm>
        </p:spPr>
        <p:txBody>
          <a:bodyPr/>
          <a:lstStyle/>
          <a:p>
            <a:pPr eaLnBrk="1" hangingPunct="1"/>
            <a:r>
              <a:rPr lang="en-US" altLang="en-US" sz="2000" smtClean="0">
                <a:ea typeface="ＭＳ Ｐゴシック" pitchFamily="34" charset="-128"/>
              </a:rPr>
              <a:t>Can be one or two dimensional</a:t>
            </a:r>
          </a:p>
          <a:p>
            <a:pPr eaLnBrk="1" hangingPunct="1"/>
            <a:r>
              <a:rPr lang="en-US" altLang="en-US" sz="2000" smtClean="0">
                <a:ea typeface="ＭＳ Ｐゴシック" pitchFamily="34" charset="-128"/>
              </a:rPr>
              <a:t>Separate proteins by size and/or isoelectric point</a:t>
            </a:r>
          </a:p>
          <a:p>
            <a:pPr eaLnBrk="1" hangingPunct="1"/>
            <a:r>
              <a:rPr lang="en-US" altLang="en-US" sz="2000" smtClean="0">
                <a:ea typeface="ＭＳ Ｐゴシック" pitchFamily="34" charset="-128"/>
              </a:rPr>
              <a:t>Similar to chromatography in that a matrix alters movement of a protein.</a:t>
            </a:r>
          </a:p>
          <a:p>
            <a:pPr eaLnBrk="1" hangingPunct="1"/>
            <a:r>
              <a:rPr lang="en-US" altLang="en-US" sz="2000" smtClean="0">
                <a:ea typeface="ＭＳ Ｐゴシック" pitchFamily="34" charset="-128"/>
              </a:rPr>
              <a:t>Commonly use SDS-PAGE, or sodium dodecyl sulfate polyacrylamide gel electrophoresis.</a:t>
            </a:r>
          </a:p>
          <a:p>
            <a:pPr eaLnBrk="1" hangingPunct="1"/>
            <a:r>
              <a:rPr lang="en-US" altLang="en-US" sz="2000" smtClean="0">
                <a:ea typeface="ＭＳ Ｐゴシック" pitchFamily="34" charset="-128"/>
              </a:rPr>
              <a:t>Negatively charged SDS attach all over proteins and put in a voltage gradient.</a:t>
            </a:r>
          </a:p>
          <a:p>
            <a:pPr eaLnBrk="1" hangingPunct="1"/>
            <a:r>
              <a:rPr lang="en-US" altLang="en-US" sz="2000" b="1" smtClean="0">
                <a:ea typeface="ＭＳ Ｐゴシック" pitchFamily="34" charset="-128"/>
              </a:rPr>
              <a:t>Larger proteins move more slowly and remain near the top of the gel. </a:t>
            </a:r>
          </a:p>
        </p:txBody>
      </p:sp>
      <p:pic>
        <p:nvPicPr>
          <p:cNvPr id="931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33413"/>
            <a:ext cx="3838575" cy="56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Line 5"/>
          <p:cNvSpPr>
            <a:spLocks noChangeShapeType="1"/>
          </p:cNvSpPr>
          <p:nvPr/>
        </p:nvSpPr>
        <p:spPr bwMode="auto">
          <a:xfrm flipH="1" flipV="1">
            <a:off x="3048000" y="5486400"/>
            <a:ext cx="1219200" cy="457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89" name="Text Box 6"/>
          <p:cNvSpPr txBox="1">
            <a:spLocks noChangeArrowheads="1"/>
          </p:cNvSpPr>
          <p:nvPr/>
        </p:nvSpPr>
        <p:spPr bwMode="auto">
          <a:xfrm>
            <a:off x="4267200" y="5791200"/>
            <a:ext cx="3657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of one dimensional electrophoresis (size). Each column is a different sample.</a:t>
            </a:r>
          </a:p>
        </p:txBody>
      </p:sp>
    </p:spTree>
    <p:extLst>
      <p:ext uri="{BB962C8B-B14F-4D97-AF65-F5344CB8AC3E}">
        <p14:creationId xmlns:p14="http://schemas.microsoft.com/office/powerpoint/2010/main" val="744668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9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9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idx="4294967295"/>
          </p:nvPr>
        </p:nvSpPr>
        <p:spPr>
          <a:xfrm>
            <a:off x="457200" y="152400"/>
            <a:ext cx="8229600" cy="639763"/>
          </a:xfrm>
        </p:spPr>
        <p:txBody>
          <a:bodyPr/>
          <a:lstStyle/>
          <a:p>
            <a:pPr eaLnBrk="1" hangingPunct="1"/>
            <a:r>
              <a:rPr lang="en-US" altLang="en-US" sz="2800" smtClean="0">
                <a:ea typeface="ＭＳ Ｐゴシック" pitchFamily="34" charset="-128"/>
              </a:rPr>
              <a:t>Two-dimensional gel electrophoresis</a:t>
            </a:r>
          </a:p>
        </p:txBody>
      </p:sp>
      <p:sp>
        <p:nvSpPr>
          <p:cNvPr id="95234" name="Rectangle 3"/>
          <p:cNvSpPr>
            <a:spLocks noGrp="1" noChangeArrowheads="1"/>
          </p:cNvSpPr>
          <p:nvPr>
            <p:ph type="body" idx="4294967295"/>
          </p:nvPr>
        </p:nvSpPr>
        <p:spPr>
          <a:xfrm>
            <a:off x="457200" y="5486400"/>
            <a:ext cx="8229600" cy="1066800"/>
          </a:xfrm>
        </p:spPr>
        <p:txBody>
          <a:bodyPr/>
          <a:lstStyle/>
          <a:p>
            <a:pPr eaLnBrk="1" hangingPunct="1"/>
            <a:r>
              <a:rPr lang="en-US" altLang="en-US" sz="2000" smtClean="0">
                <a:ea typeface="ＭＳ Ｐゴシック" pitchFamily="34" charset="-128"/>
              </a:rPr>
              <a:t>Two dimensions are typically mass and </a:t>
            </a:r>
            <a:r>
              <a:rPr lang="en-US" altLang="en-US" sz="2000" b="1" smtClean="0">
                <a:ea typeface="ＭＳ Ｐゴシック" pitchFamily="34" charset="-128"/>
              </a:rPr>
              <a:t>isoelectric point</a:t>
            </a:r>
            <a:r>
              <a:rPr lang="en-US" altLang="en-US" sz="2000" smtClean="0">
                <a:ea typeface="ＭＳ Ｐゴシック" pitchFamily="34" charset="-128"/>
              </a:rPr>
              <a:t>, the point at which the protein is neutral. </a:t>
            </a:r>
          </a:p>
          <a:p>
            <a:pPr eaLnBrk="1" hangingPunct="1"/>
            <a:r>
              <a:rPr lang="en-US" altLang="en-US" sz="2000" smtClean="0">
                <a:ea typeface="ＭＳ Ｐゴシック" pitchFamily="34" charset="-128"/>
              </a:rPr>
              <a:t>Can segregate most proteins in a cell simultaneously like this.</a:t>
            </a:r>
          </a:p>
        </p:txBody>
      </p:sp>
      <p:pic>
        <p:nvPicPr>
          <p:cNvPr id="952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0"/>
            <a:ext cx="5037138"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822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524000"/>
            <a:ext cx="8535987"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ext Box 3"/>
          <p:cNvSpPr txBox="1">
            <a:spLocks noChangeArrowheads="1"/>
          </p:cNvSpPr>
          <p:nvPr/>
        </p:nvSpPr>
        <p:spPr bwMode="auto">
          <a:xfrm>
            <a:off x="457200" y="304800"/>
            <a:ext cx="8229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Polar charged side chains are </a:t>
            </a:r>
            <a:r>
              <a:rPr lang="en-US" altLang="en-US" sz="2800" u="sng"/>
              <a:t>charged</a:t>
            </a:r>
            <a:r>
              <a:rPr lang="en-US" altLang="en-US" sz="2800"/>
              <a:t>, hydrophilic, and reactive at physiological pH (7.4)</a:t>
            </a:r>
          </a:p>
        </p:txBody>
      </p:sp>
      <p:sp>
        <p:nvSpPr>
          <p:cNvPr id="40963" name="Text Box 5"/>
          <p:cNvSpPr txBox="1">
            <a:spLocks noChangeArrowheads="1"/>
          </p:cNvSpPr>
          <p:nvPr/>
        </p:nvSpPr>
        <p:spPr bwMode="auto">
          <a:xfrm>
            <a:off x="228600" y="5470525"/>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Acid side chains have donated a proton, H</a:t>
            </a:r>
            <a:r>
              <a:rPr lang="en-US" altLang="en-US" baseline="30000"/>
              <a:t>+</a:t>
            </a:r>
            <a:r>
              <a:rPr lang="en-US" altLang="en-US"/>
              <a:t>, so they are now negatively charged</a:t>
            </a:r>
          </a:p>
        </p:txBody>
      </p:sp>
      <p:sp>
        <p:nvSpPr>
          <p:cNvPr id="40964" name="Text Box 6"/>
          <p:cNvSpPr txBox="1">
            <a:spLocks noChangeArrowheads="1"/>
          </p:cNvSpPr>
          <p:nvPr/>
        </p:nvSpPr>
        <p:spPr bwMode="auto">
          <a:xfrm>
            <a:off x="4495800" y="5470525"/>
            <a:ext cx="441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Basic side chains have accepted a proton, H</a:t>
            </a:r>
            <a:r>
              <a:rPr lang="en-US" altLang="en-US" baseline="30000"/>
              <a:t>+</a:t>
            </a:r>
            <a:r>
              <a:rPr lang="en-US" altLang="en-US"/>
              <a:t>, so they are now positively charged</a:t>
            </a:r>
          </a:p>
        </p:txBody>
      </p:sp>
      <p:sp>
        <p:nvSpPr>
          <p:cNvPr id="40965" name="Line 7"/>
          <p:cNvSpPr>
            <a:spLocks noChangeShapeType="1"/>
          </p:cNvSpPr>
          <p:nvPr/>
        </p:nvSpPr>
        <p:spPr bwMode="auto">
          <a:xfrm>
            <a:off x="4038600" y="1600200"/>
            <a:ext cx="0" cy="2895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78580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idx="4294967295"/>
          </p:nvPr>
        </p:nvSpPr>
        <p:spPr>
          <a:xfrm>
            <a:off x="457200" y="46038"/>
            <a:ext cx="8229600" cy="1020762"/>
          </a:xfrm>
        </p:spPr>
        <p:txBody>
          <a:bodyPr/>
          <a:lstStyle/>
          <a:p>
            <a:pPr eaLnBrk="1" hangingPunct="1"/>
            <a:r>
              <a:rPr lang="en-US" altLang="en-US" sz="2800" smtClean="0">
                <a:ea typeface="ＭＳ Ｐゴシック" pitchFamily="34" charset="-128"/>
              </a:rPr>
              <a:t>Application of two-dimensional gel electrophoresis to compare human and chimpanzee proteins</a:t>
            </a:r>
          </a:p>
        </p:txBody>
      </p:sp>
      <p:sp>
        <p:nvSpPr>
          <p:cNvPr id="86019" name="Rectangle 3"/>
          <p:cNvSpPr>
            <a:spLocks noGrp="1" noChangeArrowheads="1"/>
          </p:cNvSpPr>
          <p:nvPr>
            <p:ph type="body" idx="4294967295"/>
          </p:nvPr>
        </p:nvSpPr>
        <p:spPr>
          <a:xfrm>
            <a:off x="533400" y="4267200"/>
            <a:ext cx="8229600" cy="2209800"/>
          </a:xfrm>
        </p:spPr>
        <p:txBody>
          <a:bodyPr/>
          <a:lstStyle/>
          <a:p>
            <a:pPr eaLnBrk="1" hangingPunct="1">
              <a:lnSpc>
                <a:spcPct val="90000"/>
              </a:lnSpc>
            </a:pPr>
            <a:r>
              <a:rPr lang="en-US" altLang="en-US" sz="2000" smtClean="0">
                <a:ea typeface="ＭＳ Ｐゴシック" pitchFamily="34" charset="-128"/>
              </a:rPr>
              <a:t>Overall pattern is very similar between human (left) or chimpanzee tissue samples from frontal cortex (right)</a:t>
            </a:r>
          </a:p>
          <a:p>
            <a:pPr eaLnBrk="1" hangingPunct="1">
              <a:lnSpc>
                <a:spcPct val="90000"/>
              </a:lnSpc>
            </a:pPr>
            <a:r>
              <a:rPr lang="en-US" altLang="en-US" sz="2000" smtClean="0">
                <a:ea typeface="ＭＳ Ｐゴシック" pitchFamily="34" charset="-128"/>
              </a:rPr>
              <a:t>Circled regions highlight differences between species, either as a shift in the position on the gel or in the intensity of the spot (amount of protein)</a:t>
            </a:r>
          </a:p>
          <a:p>
            <a:pPr eaLnBrk="1" hangingPunct="1">
              <a:lnSpc>
                <a:spcPct val="90000"/>
              </a:lnSpc>
            </a:pPr>
            <a:r>
              <a:rPr lang="en-US" altLang="en-US" sz="2000" smtClean="0">
                <a:ea typeface="ＭＳ Ｐゴシック" pitchFamily="34" charset="-128"/>
              </a:rPr>
              <a:t>Proteins of interest can then be studied further, sometimes by simply removing the stained portion of interest containing the protein.  </a:t>
            </a:r>
          </a:p>
        </p:txBody>
      </p:sp>
      <p:pic>
        <p:nvPicPr>
          <p:cNvPr id="972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990600"/>
            <a:ext cx="853598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539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idx="4294967295"/>
          </p:nvPr>
        </p:nvSpPr>
        <p:spPr>
          <a:xfrm>
            <a:off x="457200" y="274638"/>
            <a:ext cx="8229600" cy="868362"/>
          </a:xfrm>
        </p:spPr>
        <p:txBody>
          <a:bodyPr/>
          <a:lstStyle/>
          <a:p>
            <a:pPr eaLnBrk="1" hangingPunct="1"/>
            <a:r>
              <a:rPr lang="en-US" altLang="en-US" sz="2800" smtClean="0">
                <a:ea typeface="ＭＳ Ｐゴシック" pitchFamily="34" charset="-128"/>
              </a:rPr>
              <a:t>X-ray diffraction can provide a high-resolution picture of protein tertiary crystal structure</a:t>
            </a:r>
          </a:p>
        </p:txBody>
      </p:sp>
      <p:sp>
        <p:nvSpPr>
          <p:cNvPr id="88067" name="Rectangle 3"/>
          <p:cNvSpPr>
            <a:spLocks noGrp="1" noChangeArrowheads="1"/>
          </p:cNvSpPr>
          <p:nvPr>
            <p:ph type="body" idx="4294967295"/>
          </p:nvPr>
        </p:nvSpPr>
        <p:spPr>
          <a:xfrm>
            <a:off x="152400" y="4495800"/>
            <a:ext cx="8763000" cy="1981200"/>
          </a:xfrm>
        </p:spPr>
        <p:txBody>
          <a:bodyPr/>
          <a:lstStyle/>
          <a:p>
            <a:pPr eaLnBrk="1" hangingPunct="1">
              <a:lnSpc>
                <a:spcPct val="90000"/>
              </a:lnSpc>
            </a:pPr>
            <a:r>
              <a:rPr lang="en-US" altLang="en-US" sz="2000" smtClean="0">
                <a:ea typeface="ＭＳ Ｐゴシック" pitchFamily="34" charset="-128"/>
              </a:rPr>
              <a:t>Sample must be a crystal, because need ordered repeating structure. Crystal creation lies at the science/magic interface (kidding, mostly)</a:t>
            </a:r>
          </a:p>
          <a:p>
            <a:pPr eaLnBrk="1" hangingPunct="1">
              <a:lnSpc>
                <a:spcPct val="90000"/>
              </a:lnSpc>
            </a:pPr>
            <a:r>
              <a:rPr lang="en-US" altLang="en-US" sz="2000" smtClean="0">
                <a:ea typeface="ＭＳ Ｐゴシック" pitchFamily="34" charset="-128"/>
              </a:rPr>
              <a:t>A very short wavelength x-ray beam produces an interference pattern based on the positions of the atoms in the sample</a:t>
            </a:r>
          </a:p>
          <a:p>
            <a:pPr eaLnBrk="1" hangingPunct="1">
              <a:lnSpc>
                <a:spcPct val="90000"/>
              </a:lnSpc>
            </a:pPr>
            <a:r>
              <a:rPr lang="en-US" altLang="en-US" sz="2000" smtClean="0">
                <a:ea typeface="ＭＳ Ｐゴシック" pitchFamily="34" charset="-128"/>
              </a:rPr>
              <a:t>The sample or beam can be moved to get the structure from all angles.</a:t>
            </a:r>
          </a:p>
          <a:p>
            <a:pPr eaLnBrk="1" hangingPunct="1">
              <a:lnSpc>
                <a:spcPct val="90000"/>
              </a:lnSpc>
            </a:pPr>
            <a:endParaRPr lang="en-US" altLang="en-US" sz="2000" smtClean="0">
              <a:ea typeface="ＭＳ Ｐゴシック" pitchFamily="34" charset="-128"/>
            </a:endParaRPr>
          </a:p>
        </p:txBody>
      </p:sp>
      <p:pic>
        <p:nvPicPr>
          <p:cNvPr id="993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050" y="1574800"/>
            <a:ext cx="46799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475" y="1295400"/>
            <a:ext cx="2193925"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6"/>
          <p:cNvSpPr txBox="1">
            <a:spLocks noChangeArrowheads="1"/>
          </p:cNvSpPr>
          <p:nvPr/>
        </p:nvSpPr>
        <p:spPr bwMode="auto">
          <a:xfrm>
            <a:off x="5638800" y="38862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i="1"/>
              <a:t>Typical diffraction pattern</a:t>
            </a:r>
          </a:p>
        </p:txBody>
      </p:sp>
    </p:spTree>
    <p:extLst>
      <p:ext uri="{BB962C8B-B14F-4D97-AF65-F5344CB8AC3E}">
        <p14:creationId xmlns:p14="http://schemas.microsoft.com/office/powerpoint/2010/main" val="4062719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a:xfrm>
            <a:off x="685800" y="274638"/>
            <a:ext cx="7772400" cy="944562"/>
          </a:xfrm>
        </p:spPr>
        <p:txBody>
          <a:bodyPr/>
          <a:lstStyle/>
          <a:p>
            <a:pPr eaLnBrk="1" hangingPunct="1"/>
            <a:r>
              <a:rPr lang="en-US" altLang="en-US" sz="3200" smtClean="0">
                <a:ea typeface="ＭＳ Ｐゴシック" pitchFamily="34" charset="-128"/>
              </a:rPr>
              <a:t>X-ray diffraction can give extremely precise structural information</a:t>
            </a:r>
          </a:p>
        </p:txBody>
      </p:sp>
      <p:sp>
        <p:nvSpPr>
          <p:cNvPr id="90115" name="Rectangle 3"/>
          <p:cNvSpPr>
            <a:spLocks noGrp="1" noChangeArrowheads="1"/>
          </p:cNvSpPr>
          <p:nvPr>
            <p:ph type="body" idx="4294967295"/>
          </p:nvPr>
        </p:nvSpPr>
        <p:spPr>
          <a:xfrm>
            <a:off x="4419600" y="1600200"/>
            <a:ext cx="4419600" cy="4525963"/>
          </a:xfrm>
        </p:spPr>
        <p:txBody>
          <a:bodyPr/>
          <a:lstStyle/>
          <a:p>
            <a:pPr eaLnBrk="1" hangingPunct="1"/>
            <a:r>
              <a:rPr lang="en-US" altLang="en-US" sz="2000" dirty="0" smtClean="0">
                <a:ea typeface="ＭＳ Ｐゴシック" pitchFamily="34" charset="-128"/>
              </a:rPr>
              <a:t>Down to </a:t>
            </a:r>
            <a:r>
              <a:rPr lang="en-US" altLang="en-US" sz="2000" dirty="0" smtClean="0">
                <a:ea typeface="ＭＳ Ｐゴシック" pitchFamily="34" charset="-128"/>
                <a:cs typeface="Arial" pitchFamily="34" charset="0"/>
              </a:rPr>
              <a:t>≤</a:t>
            </a:r>
            <a:r>
              <a:rPr lang="en-US" altLang="en-US" sz="2000" dirty="0" smtClean="0">
                <a:ea typeface="ＭＳ Ｐゴシック" pitchFamily="34" charset="-128"/>
              </a:rPr>
              <a:t>1 angstrom, where individual electron density patterns can be detected</a:t>
            </a:r>
          </a:p>
          <a:p>
            <a:pPr eaLnBrk="1" hangingPunct="1"/>
            <a:r>
              <a:rPr lang="en-US" altLang="en-US" sz="2000" dirty="0" smtClean="0">
                <a:ea typeface="ＭＳ Ｐゴシック" pitchFamily="34" charset="-128"/>
              </a:rPr>
              <a:t>Resolution near 3 angstroms required for estimating atom relationships</a:t>
            </a:r>
          </a:p>
          <a:p>
            <a:pPr eaLnBrk="1" hangingPunct="1"/>
            <a:r>
              <a:rPr lang="en-US" altLang="en-US" sz="2000" dirty="0" smtClean="0">
                <a:ea typeface="ＭＳ Ｐゴシック" pitchFamily="34" charset="-128"/>
              </a:rPr>
              <a:t>Computational power for reconstructing diffraction patterns enables tertiary structure calculations within a day</a:t>
            </a:r>
          </a:p>
          <a:p>
            <a:pPr eaLnBrk="1" hangingPunct="1"/>
            <a:r>
              <a:rPr lang="en-US" altLang="en-US" sz="2000" dirty="0" smtClean="0">
                <a:ea typeface="ＭＳ Ｐゴシック" pitchFamily="34" charset="-128"/>
              </a:rPr>
              <a:t>Difficult for membrane proteins, because structure often changes if removed from membrane</a:t>
            </a:r>
          </a:p>
        </p:txBody>
      </p:sp>
      <p:pic>
        <p:nvPicPr>
          <p:cNvPr id="10137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600200"/>
            <a:ext cx="4149725"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63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609600"/>
            <a:ext cx="7988645" cy="4114800"/>
          </a:xfrm>
          <a:prstGeom prst="rect">
            <a:avLst/>
          </a:prstGeom>
        </p:spPr>
      </p:pic>
      <p:sp>
        <p:nvSpPr>
          <p:cNvPr id="3" name="TextBox 2"/>
          <p:cNvSpPr txBox="1"/>
          <p:nvPr/>
        </p:nvSpPr>
        <p:spPr>
          <a:xfrm>
            <a:off x="5486400" y="6019800"/>
            <a:ext cx="3276600" cy="369332"/>
          </a:xfrm>
          <a:prstGeom prst="rect">
            <a:avLst/>
          </a:prstGeom>
          <a:noFill/>
        </p:spPr>
        <p:txBody>
          <a:bodyPr wrap="square" rtlCol="0">
            <a:spAutoFit/>
          </a:bodyPr>
          <a:lstStyle/>
          <a:p>
            <a:r>
              <a:rPr lang="en-US" dirty="0" smtClean="0"/>
              <a:t>Minor et al. 2007</a:t>
            </a:r>
            <a:endParaRPr lang="en-US" dirty="0"/>
          </a:p>
        </p:txBody>
      </p:sp>
    </p:spTree>
    <p:extLst>
      <p:ext uri="{BB962C8B-B14F-4D97-AF65-F5344CB8AC3E}">
        <p14:creationId xmlns:p14="http://schemas.microsoft.com/office/powerpoint/2010/main" val="33402843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a:xfrm>
            <a:off x="457200" y="274638"/>
            <a:ext cx="8229600" cy="639762"/>
          </a:xfrm>
        </p:spPr>
        <p:txBody>
          <a:bodyPr/>
          <a:lstStyle/>
          <a:p>
            <a:r>
              <a:rPr lang="en-US" altLang="en-US" sz="2800" smtClean="0">
                <a:ea typeface="ＭＳ Ｐゴシック" pitchFamily="34" charset="-128"/>
              </a:rPr>
              <a:t>Crystal structure of p53 tumor suppressor protein</a:t>
            </a:r>
          </a:p>
        </p:txBody>
      </p:sp>
      <p:sp>
        <p:nvSpPr>
          <p:cNvPr id="103426" name="Rectangle 3"/>
          <p:cNvSpPr>
            <a:spLocks noGrp="1" noChangeArrowheads="1"/>
          </p:cNvSpPr>
          <p:nvPr>
            <p:ph type="body" idx="1"/>
          </p:nvPr>
        </p:nvSpPr>
        <p:spPr>
          <a:xfrm>
            <a:off x="5257800" y="1600200"/>
            <a:ext cx="3429000" cy="4525963"/>
          </a:xfrm>
        </p:spPr>
        <p:txBody>
          <a:bodyPr/>
          <a:lstStyle/>
          <a:p>
            <a:r>
              <a:rPr lang="en-US" altLang="en-US" sz="2000" smtClean="0">
                <a:ea typeface="ＭＳ Ｐゴシック" pitchFamily="34" charset="-128"/>
              </a:rPr>
              <a:t>4 repeated subunits around central domain</a:t>
            </a:r>
          </a:p>
          <a:p>
            <a:r>
              <a:rPr lang="en-US" altLang="en-US" sz="2000" smtClean="0">
                <a:ea typeface="ＭＳ Ｐゴシック" pitchFamily="34" charset="-128"/>
              </a:rPr>
              <a:t>Each subunit consists of a DNA-binding domain and a trans-activation domain. </a:t>
            </a:r>
          </a:p>
        </p:txBody>
      </p:sp>
      <p:pic>
        <p:nvPicPr>
          <p:cNvPr id="285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45339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5701" name="Text Box 5"/>
          <p:cNvSpPr txBox="1">
            <a:spLocks noChangeArrowheads="1"/>
          </p:cNvSpPr>
          <p:nvPr/>
        </p:nvSpPr>
        <p:spPr bwMode="auto">
          <a:xfrm>
            <a:off x="1676400" y="1203325"/>
            <a:ext cx="198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tetramerization</a:t>
            </a:r>
          </a:p>
        </p:txBody>
      </p:sp>
      <p:sp>
        <p:nvSpPr>
          <p:cNvPr id="285702" name="Line 6"/>
          <p:cNvSpPr>
            <a:spLocks noChangeShapeType="1"/>
          </p:cNvSpPr>
          <p:nvPr/>
        </p:nvSpPr>
        <p:spPr bwMode="auto">
          <a:xfrm>
            <a:off x="2667000" y="1676400"/>
            <a:ext cx="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3" name="Text Box 7"/>
          <p:cNvSpPr txBox="1">
            <a:spLocks noChangeArrowheads="1"/>
          </p:cNvSpPr>
          <p:nvPr/>
        </p:nvSpPr>
        <p:spPr bwMode="auto">
          <a:xfrm>
            <a:off x="4495800" y="914400"/>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trans-activation</a:t>
            </a:r>
          </a:p>
        </p:txBody>
      </p:sp>
      <p:sp>
        <p:nvSpPr>
          <p:cNvPr id="285705" name="Text Box 9"/>
          <p:cNvSpPr txBox="1">
            <a:spLocks noChangeArrowheads="1"/>
          </p:cNvSpPr>
          <p:nvPr/>
        </p:nvSpPr>
        <p:spPr bwMode="auto">
          <a:xfrm>
            <a:off x="1752600" y="56388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DNA-binding</a:t>
            </a:r>
          </a:p>
        </p:txBody>
      </p:sp>
      <p:sp>
        <p:nvSpPr>
          <p:cNvPr id="285706" name="Line 10"/>
          <p:cNvSpPr>
            <a:spLocks noChangeShapeType="1"/>
          </p:cNvSpPr>
          <p:nvPr/>
        </p:nvSpPr>
        <p:spPr bwMode="auto">
          <a:xfrm flipH="1" flipV="1">
            <a:off x="1981200" y="5257800"/>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7" name="Line 11"/>
          <p:cNvSpPr>
            <a:spLocks noChangeShapeType="1"/>
          </p:cNvSpPr>
          <p:nvPr/>
        </p:nvSpPr>
        <p:spPr bwMode="auto">
          <a:xfrm flipV="1">
            <a:off x="2819400" y="5257800"/>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8" name="Line 12"/>
          <p:cNvSpPr>
            <a:spLocks noChangeShapeType="1"/>
          </p:cNvSpPr>
          <p:nvPr/>
        </p:nvSpPr>
        <p:spPr bwMode="auto">
          <a:xfrm flipH="1">
            <a:off x="4495800" y="1371600"/>
            <a:ext cx="838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285709" name="Text Box 13"/>
          <p:cNvSpPr txBox="1">
            <a:spLocks noChangeArrowheads="1"/>
          </p:cNvSpPr>
          <p:nvPr/>
        </p:nvSpPr>
        <p:spPr bwMode="auto">
          <a:xfrm>
            <a:off x="5181600" y="5410200"/>
            <a:ext cx="32766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From Protein Data Bank, </a:t>
            </a:r>
          </a:p>
          <a:p>
            <a:pPr>
              <a:spcBef>
                <a:spcPct val="50000"/>
              </a:spcBef>
              <a:defRPr/>
            </a:pPr>
            <a:r>
              <a:rPr lang="en-US">
                <a:latin typeface="Arial" charset="0"/>
                <a:ea typeface="ＭＳ Ｐゴシック" charset="0"/>
                <a:cs typeface="ＭＳ Ｐゴシック" charset="0"/>
              </a:rPr>
              <a:t>www.rcsb.org</a:t>
            </a:r>
          </a:p>
        </p:txBody>
      </p:sp>
    </p:spTree>
    <p:extLst>
      <p:ext uri="{BB962C8B-B14F-4D97-AF65-F5344CB8AC3E}">
        <p14:creationId xmlns:p14="http://schemas.microsoft.com/office/powerpoint/2010/main" val="26736421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a:xfrm>
            <a:off x="457200" y="274638"/>
            <a:ext cx="8229600" cy="715962"/>
          </a:xfrm>
        </p:spPr>
        <p:txBody>
          <a:bodyPr/>
          <a:lstStyle/>
          <a:p>
            <a:r>
              <a:rPr lang="en-US" altLang="en-US" sz="2800" smtClean="0">
                <a:ea typeface="ＭＳ Ｐゴシック" pitchFamily="34" charset="-128"/>
              </a:rPr>
              <a:t>DNA binding domain of p53 along DNA chain</a:t>
            </a:r>
          </a:p>
        </p:txBody>
      </p:sp>
      <p:sp>
        <p:nvSpPr>
          <p:cNvPr id="105474" name="Rectangle 3"/>
          <p:cNvSpPr>
            <a:spLocks noGrp="1" noChangeArrowheads="1"/>
          </p:cNvSpPr>
          <p:nvPr>
            <p:ph type="body" idx="1"/>
          </p:nvPr>
        </p:nvSpPr>
        <p:spPr>
          <a:xfrm>
            <a:off x="5181600" y="1447800"/>
            <a:ext cx="3733800" cy="4525963"/>
          </a:xfrm>
        </p:spPr>
        <p:txBody>
          <a:bodyPr/>
          <a:lstStyle/>
          <a:p>
            <a:pPr>
              <a:lnSpc>
                <a:spcPct val="90000"/>
              </a:lnSpc>
            </a:pPr>
            <a:r>
              <a:rPr lang="en-US" altLang="en-US" sz="2000" smtClean="0">
                <a:ea typeface="ＭＳ Ｐゴシック" pitchFamily="34" charset="-128"/>
              </a:rPr>
              <a:t>DNA on right</a:t>
            </a:r>
          </a:p>
          <a:p>
            <a:pPr>
              <a:lnSpc>
                <a:spcPct val="90000"/>
              </a:lnSpc>
            </a:pPr>
            <a:r>
              <a:rPr lang="en-US" altLang="en-US" sz="2000" smtClean="0">
                <a:ea typeface="ＭＳ Ｐゴシック" pitchFamily="34" charset="-128"/>
              </a:rPr>
              <a:t>P53 DNA-binding domain on left, with key arginine in DNA minor groove in red.</a:t>
            </a:r>
          </a:p>
          <a:p>
            <a:pPr>
              <a:lnSpc>
                <a:spcPct val="90000"/>
              </a:lnSpc>
            </a:pPr>
            <a:r>
              <a:rPr lang="en-US" altLang="en-US" sz="2000" smtClean="0">
                <a:ea typeface="ＭＳ Ｐゴシック" pitchFamily="34" charset="-128"/>
              </a:rPr>
              <a:t>Other important amino acids in pink. </a:t>
            </a:r>
          </a:p>
        </p:txBody>
      </p:sp>
      <p:pic>
        <p:nvPicPr>
          <p:cNvPr id="286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4757738"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65334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a:xfrm>
            <a:off x="1371600" y="274638"/>
            <a:ext cx="6400800" cy="944562"/>
          </a:xfrm>
        </p:spPr>
        <p:txBody>
          <a:bodyPr/>
          <a:lstStyle/>
          <a:p>
            <a:pPr eaLnBrk="1" hangingPunct="1"/>
            <a:r>
              <a:rPr lang="en-US" altLang="en-US" sz="3200" smtClean="0">
                <a:ea typeface="ＭＳ Ｐゴシック" pitchFamily="34" charset="-128"/>
              </a:rPr>
              <a:t>Nuclear magnetic resonance (NMR) spectroscopy</a:t>
            </a:r>
          </a:p>
        </p:txBody>
      </p:sp>
      <p:sp>
        <p:nvSpPr>
          <p:cNvPr id="91139" name="Rectangle 3"/>
          <p:cNvSpPr>
            <a:spLocks noGrp="1" noChangeArrowheads="1"/>
          </p:cNvSpPr>
          <p:nvPr>
            <p:ph type="body" idx="4294967295"/>
          </p:nvPr>
        </p:nvSpPr>
        <p:spPr>
          <a:xfrm>
            <a:off x="457200" y="4953000"/>
            <a:ext cx="8229600" cy="1905000"/>
          </a:xfrm>
        </p:spPr>
        <p:txBody>
          <a:bodyPr/>
          <a:lstStyle/>
          <a:p>
            <a:pPr eaLnBrk="1" hangingPunct="1"/>
            <a:r>
              <a:rPr lang="en-US" altLang="en-US" sz="2000" smtClean="0">
                <a:ea typeface="ＭＳ Ｐゴシック" pitchFamily="34" charset="-128"/>
              </a:rPr>
              <a:t>NMR can bypass main constraint of x-ray crystallograpy because it requires protein in a solution, rather than a crystal. </a:t>
            </a:r>
          </a:p>
          <a:p>
            <a:pPr eaLnBrk="1" hangingPunct="1"/>
            <a:r>
              <a:rPr lang="en-US" altLang="en-US" sz="2000" smtClean="0">
                <a:ea typeface="ＭＳ Ｐゴシック" pitchFamily="34" charset="-128"/>
              </a:rPr>
              <a:t>Measures the emitted radiation from hydrogen atoms that have been forced to align by a strong magnetic field. </a:t>
            </a:r>
          </a:p>
          <a:p>
            <a:pPr eaLnBrk="1" hangingPunct="1"/>
            <a:r>
              <a:rPr lang="en-US" altLang="en-US" sz="2000" smtClean="0">
                <a:ea typeface="ＭＳ Ｐゴシック" pitchFamily="34" charset="-128"/>
              </a:rPr>
              <a:t>Can monitor changes in structure with binding, etc. </a:t>
            </a:r>
          </a:p>
        </p:txBody>
      </p:sp>
      <p:pic>
        <p:nvPicPr>
          <p:cNvPr id="107523" name="Picture 4" descr="ch8f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59690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 Box 5"/>
          <p:cNvSpPr txBox="1">
            <a:spLocks noChangeArrowheads="1"/>
          </p:cNvSpPr>
          <p:nvPr/>
        </p:nvSpPr>
        <p:spPr bwMode="auto">
          <a:xfrm>
            <a:off x="6553200" y="3886200"/>
            <a:ext cx="2057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600"/>
              <a:t>Alberts et al.,  </a:t>
            </a:r>
            <a:r>
              <a:rPr lang="en-US" altLang="en-US" sz="1600" u="sng"/>
              <a:t>Molecular Biology of the Cell</a:t>
            </a:r>
          </a:p>
        </p:txBody>
      </p:sp>
      <p:sp>
        <p:nvSpPr>
          <p:cNvPr id="107525" name="Text Box 6"/>
          <p:cNvSpPr txBox="1">
            <a:spLocks noChangeArrowheads="1"/>
          </p:cNvSpPr>
          <p:nvPr/>
        </p:nvSpPr>
        <p:spPr bwMode="auto">
          <a:xfrm>
            <a:off x="6477000" y="1524000"/>
            <a:ext cx="2438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Example protein: cellulase. </a:t>
            </a:r>
            <a:r>
              <a:rPr lang="en-US" altLang="en-US" sz="1800" b="1"/>
              <a:t>Left:</a:t>
            </a:r>
            <a:r>
              <a:rPr lang="en-US" altLang="en-US" sz="1800"/>
              <a:t> Two-D NMR spectrum. </a:t>
            </a:r>
            <a:r>
              <a:rPr lang="en-US" altLang="en-US" sz="1800" b="1"/>
              <a:t>Right:</a:t>
            </a:r>
            <a:r>
              <a:rPr lang="en-US" altLang="en-US" sz="1800"/>
              <a:t> Reconstructed structures satisfying constraints. </a:t>
            </a:r>
          </a:p>
        </p:txBody>
      </p:sp>
      <p:sp>
        <p:nvSpPr>
          <p:cNvPr id="107526" name="Text Box 7"/>
          <p:cNvSpPr txBox="1">
            <a:spLocks noChangeArrowheads="1"/>
          </p:cNvSpPr>
          <p:nvPr/>
        </p:nvSpPr>
        <p:spPr bwMode="auto">
          <a:xfrm>
            <a:off x="1143000" y="4738688"/>
            <a:ext cx="2590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RF-A</a:t>
            </a:r>
          </a:p>
        </p:txBody>
      </p:sp>
      <p:sp>
        <p:nvSpPr>
          <p:cNvPr id="107527" name="Text Box 8"/>
          <p:cNvSpPr txBox="1">
            <a:spLocks noChangeArrowheads="1"/>
          </p:cNvSpPr>
          <p:nvPr/>
        </p:nvSpPr>
        <p:spPr bwMode="auto">
          <a:xfrm rot="-5400000">
            <a:off x="-905668" y="2902743"/>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b="1"/>
              <a:t>Chemical Shift RF-B</a:t>
            </a:r>
          </a:p>
        </p:txBody>
      </p:sp>
    </p:spTree>
    <p:extLst>
      <p:ext uri="{BB962C8B-B14F-4D97-AF65-F5344CB8AC3E}">
        <p14:creationId xmlns:p14="http://schemas.microsoft.com/office/powerpoint/2010/main" val="1061515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z="3200" dirty="0" smtClean="0"/>
              <a:t>Additional links for NMR principles</a:t>
            </a:r>
            <a:endParaRPr lang="en-US" sz="3200"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286000" y="3105835"/>
            <a:ext cx="4572000" cy="2031325"/>
          </a:xfrm>
          <a:prstGeom prst="rect">
            <a:avLst/>
          </a:prstGeom>
        </p:spPr>
        <p:txBody>
          <a:bodyPr>
            <a:spAutoFit/>
          </a:bodyPr>
          <a:lstStyle/>
          <a:p>
            <a:r>
              <a:rPr lang="en-US" dirty="0">
                <a:hlinkClick r:id="rId2"/>
              </a:rPr>
              <a:t>http://</a:t>
            </a:r>
            <a:r>
              <a:rPr lang="en-US" dirty="0" smtClean="0">
                <a:hlinkClick r:id="rId2"/>
              </a:rPr>
              <a:t>chem.ch.huji.ac.il/nmr/whatisnmr/whatisnmr.html</a:t>
            </a:r>
            <a:endParaRPr lang="en-US" dirty="0" smtClean="0"/>
          </a:p>
          <a:p>
            <a:endParaRPr lang="en-US" dirty="0"/>
          </a:p>
          <a:p>
            <a:r>
              <a:rPr lang="en-US" dirty="0">
                <a:hlinkClick r:id="rId3"/>
              </a:rPr>
              <a:t>https://</a:t>
            </a:r>
            <a:r>
              <a:rPr lang="en-US" dirty="0" smtClean="0">
                <a:hlinkClick r:id="rId3"/>
              </a:rPr>
              <a:t>www2.chemistry.msu.edu/faculty/reusch/virttxtjml/spectrpy/nmr/nmr1.htm</a:t>
            </a:r>
            <a:endParaRPr lang="en-US" dirty="0" smtClean="0"/>
          </a:p>
          <a:p>
            <a:endParaRPr lang="en-US" dirty="0"/>
          </a:p>
          <a:p>
            <a:endParaRPr lang="en-US" dirty="0"/>
          </a:p>
        </p:txBody>
      </p:sp>
    </p:spTree>
    <p:extLst>
      <p:ext uri="{BB962C8B-B14F-4D97-AF65-F5344CB8AC3E}">
        <p14:creationId xmlns:p14="http://schemas.microsoft.com/office/powerpoint/2010/main" val="2492109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63619"/>
          </a:xfrm>
        </p:spPr>
        <p:txBody>
          <a:bodyPr/>
          <a:lstStyle/>
          <a:p>
            <a:r>
              <a:rPr lang="en-US" sz="3200" dirty="0" smtClean="0"/>
              <a:t>Flowchart of sample preparation for </a:t>
            </a:r>
            <a:r>
              <a:rPr lang="en-US" sz="3200" dirty="0" err="1" smtClean="0"/>
              <a:t>cryo</a:t>
            </a:r>
            <a:r>
              <a:rPr lang="en-US" sz="3200" dirty="0" smtClean="0"/>
              <a:t>-EM</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61450" y="1016597"/>
            <a:ext cx="3091350" cy="5671510"/>
          </a:xfrm>
          <a:prstGeom prst="rect">
            <a:avLst/>
          </a:prstGeom>
        </p:spPr>
      </p:pic>
      <p:sp>
        <p:nvSpPr>
          <p:cNvPr id="5" name="TextBox 4"/>
          <p:cNvSpPr txBox="1"/>
          <p:nvPr/>
        </p:nvSpPr>
        <p:spPr>
          <a:xfrm>
            <a:off x="3135150" y="6291978"/>
            <a:ext cx="5704050" cy="369332"/>
          </a:xfrm>
          <a:prstGeom prst="rect">
            <a:avLst/>
          </a:prstGeom>
          <a:noFill/>
        </p:spPr>
        <p:txBody>
          <a:bodyPr wrap="square" rtlCol="0">
            <a:spAutoFit/>
          </a:bodyPr>
          <a:lstStyle/>
          <a:p>
            <a:r>
              <a:rPr lang="en-US" dirty="0" smtClean="0"/>
              <a:t>From Cheng et al. 2015. </a:t>
            </a:r>
            <a:r>
              <a:rPr lang="en-US" i="1" dirty="0" smtClean="0"/>
              <a:t>Cell</a:t>
            </a:r>
            <a:r>
              <a:rPr lang="en-US" dirty="0" smtClean="0"/>
              <a:t> </a:t>
            </a:r>
            <a:r>
              <a:rPr lang="en-US" dirty="0"/>
              <a:t>161, April 23, 2015</a:t>
            </a:r>
          </a:p>
        </p:txBody>
      </p:sp>
    </p:spTree>
    <p:extLst>
      <p:ext uri="{BB962C8B-B14F-4D97-AF65-F5344CB8AC3E}">
        <p14:creationId xmlns:p14="http://schemas.microsoft.com/office/powerpoint/2010/main" val="1040606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Structure of 20S proteasome subunit by </a:t>
            </a:r>
            <a:r>
              <a:rPr lang="en-US" sz="3200" dirty="0" err="1" smtClean="0"/>
              <a:t>cryo</a:t>
            </a:r>
            <a:r>
              <a:rPr lang="en-US" sz="3200" dirty="0" smtClean="0"/>
              <a:t>-EM </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133600" y="1371600"/>
            <a:ext cx="5237551" cy="4529801"/>
          </a:xfrm>
          <a:prstGeom prst="rect">
            <a:avLst/>
          </a:prstGeom>
        </p:spPr>
      </p:pic>
      <p:sp>
        <p:nvSpPr>
          <p:cNvPr id="5" name="TextBox 4"/>
          <p:cNvSpPr txBox="1"/>
          <p:nvPr/>
        </p:nvSpPr>
        <p:spPr>
          <a:xfrm>
            <a:off x="838200" y="6019800"/>
            <a:ext cx="7848600" cy="646331"/>
          </a:xfrm>
          <a:prstGeom prst="rect">
            <a:avLst/>
          </a:prstGeom>
          <a:noFill/>
        </p:spPr>
        <p:txBody>
          <a:bodyPr wrap="square" rtlCol="0">
            <a:spAutoFit/>
          </a:bodyPr>
          <a:lstStyle/>
          <a:p>
            <a:r>
              <a:rPr lang="en-US" dirty="0" smtClean="0"/>
              <a:t>The </a:t>
            </a:r>
            <a:r>
              <a:rPr lang="en-US" b="1" u="sng" dirty="0" smtClean="0"/>
              <a:t>proteasome</a:t>
            </a:r>
            <a:r>
              <a:rPr lang="en-US" dirty="0" smtClean="0"/>
              <a:t> controls the degradation of proteins within the cell in order to control the duration of protein effect or remove damaged proteins. </a:t>
            </a:r>
            <a:endParaRPr lang="en-US" dirty="0"/>
          </a:p>
        </p:txBody>
      </p:sp>
    </p:spTree>
    <p:extLst>
      <p:ext uri="{BB962C8B-B14F-4D97-AF65-F5344CB8AC3E}">
        <p14:creationId xmlns:p14="http://schemas.microsoft.com/office/powerpoint/2010/main" val="399463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447800"/>
            <a:ext cx="8535987"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ext Box 3"/>
          <p:cNvSpPr txBox="1">
            <a:spLocks noChangeArrowheads="1"/>
          </p:cNvSpPr>
          <p:nvPr/>
        </p:nvSpPr>
        <p:spPr bwMode="auto">
          <a:xfrm>
            <a:off x="381000" y="304800"/>
            <a:ext cx="838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dirty="0"/>
              <a:t>Polar uncharged side chains are </a:t>
            </a:r>
            <a:r>
              <a:rPr lang="en-US" altLang="en-US" sz="2800" u="sng" dirty="0"/>
              <a:t>partially charged</a:t>
            </a:r>
            <a:r>
              <a:rPr lang="en-US" altLang="en-US" sz="2800" dirty="0"/>
              <a:t>, hydrophilic, and reactive at physiological pH </a:t>
            </a:r>
            <a:r>
              <a:rPr lang="en-US" altLang="en-US" sz="2800" dirty="0" smtClean="0"/>
              <a:t>(~ 7.4</a:t>
            </a:r>
            <a:r>
              <a:rPr lang="en-US" altLang="en-US" sz="2800" dirty="0"/>
              <a:t>)</a:t>
            </a:r>
          </a:p>
        </p:txBody>
      </p:sp>
      <p:sp>
        <p:nvSpPr>
          <p:cNvPr id="43011" name="Text Box 4"/>
          <p:cNvSpPr txBox="1">
            <a:spLocks noChangeArrowheads="1"/>
          </p:cNvSpPr>
          <p:nvPr/>
        </p:nvSpPr>
        <p:spPr bwMode="auto">
          <a:xfrm>
            <a:off x="304800" y="4800600"/>
            <a:ext cx="8458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a:t>Glutamine and asparagine are similar to glutamic acid and aspartic acid, but the charged O- has been replaced by an uncharged NH2 amine.</a:t>
            </a:r>
            <a:r>
              <a:rPr lang="en-US" altLang="en-US" sz="1800"/>
              <a:t> </a:t>
            </a:r>
          </a:p>
        </p:txBody>
      </p:sp>
    </p:spTree>
    <p:extLst>
      <p:ext uri="{BB962C8B-B14F-4D97-AF65-F5344CB8AC3E}">
        <p14:creationId xmlns:p14="http://schemas.microsoft.com/office/powerpoint/2010/main" val="1549880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p:txBody>
          <a:bodyPr/>
          <a:lstStyle/>
          <a:p>
            <a:pPr eaLnBrk="1" hangingPunct="1"/>
            <a:r>
              <a:rPr lang="en-US" altLang="en-US" sz="2800" smtClean="0">
                <a:ea typeface="ＭＳ Ｐゴシック" pitchFamily="34" charset="-128"/>
              </a:rPr>
              <a:t>Cryo-EM can show detailed bacteriophage structure, resolution proportional to acceleration of electron beam</a:t>
            </a:r>
          </a:p>
        </p:txBody>
      </p:sp>
      <p:pic>
        <p:nvPicPr>
          <p:cNvPr id="1095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1524000"/>
            <a:ext cx="56134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ext Box 5"/>
          <p:cNvSpPr txBox="1">
            <a:spLocks noChangeArrowheads="1"/>
          </p:cNvSpPr>
          <p:nvPr/>
        </p:nvSpPr>
        <p:spPr bwMode="auto">
          <a:xfrm>
            <a:off x="1295400" y="6110288"/>
            <a:ext cx="662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1800"/>
              <a:t>Jiang et al. 2006, Wen Jiang is in Bio. Dept, Purdue University</a:t>
            </a:r>
          </a:p>
        </p:txBody>
      </p:sp>
    </p:spTree>
    <p:extLst>
      <p:ext uri="{BB962C8B-B14F-4D97-AF65-F5344CB8AC3E}">
        <p14:creationId xmlns:p14="http://schemas.microsoft.com/office/powerpoint/2010/main" val="3147984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4487863" cy="467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Text Box 3"/>
          <p:cNvSpPr txBox="1">
            <a:spLocks noChangeArrowheads="1"/>
          </p:cNvSpPr>
          <p:nvPr/>
        </p:nvSpPr>
        <p:spPr bwMode="auto">
          <a:xfrm>
            <a:off x="5029200" y="762000"/>
            <a:ext cx="3657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400"/>
              <a:t>   Bacteriophages are complex viruses that infect bacteria.</a:t>
            </a:r>
          </a:p>
          <a:p>
            <a:pPr eaLnBrk="1" hangingPunct="1">
              <a:spcBef>
                <a:spcPct val="50000"/>
              </a:spcBef>
            </a:pPr>
            <a:r>
              <a:rPr lang="en-US" altLang="en-US" sz="1800"/>
              <a:t>They consist of:</a:t>
            </a:r>
          </a:p>
          <a:p>
            <a:pPr eaLnBrk="1" hangingPunct="1">
              <a:spcBef>
                <a:spcPct val="50000"/>
              </a:spcBef>
              <a:buFontTx/>
              <a:buAutoNum type="arabicParenR"/>
            </a:pPr>
            <a:r>
              <a:rPr lang="en-US" altLang="en-US" sz="1800"/>
              <a:t>A polyhedral head that contains DNA</a:t>
            </a:r>
          </a:p>
          <a:p>
            <a:pPr eaLnBrk="1" hangingPunct="1">
              <a:spcBef>
                <a:spcPct val="50000"/>
              </a:spcBef>
              <a:buFontTx/>
              <a:buAutoNum type="arabicParenR"/>
            </a:pPr>
            <a:r>
              <a:rPr lang="en-US" altLang="en-US" sz="1800"/>
              <a:t>A stalk through which DNA is injected</a:t>
            </a:r>
          </a:p>
          <a:p>
            <a:pPr eaLnBrk="1" hangingPunct="1">
              <a:spcBef>
                <a:spcPct val="50000"/>
              </a:spcBef>
              <a:buFontTx/>
              <a:buAutoNum type="arabicParenR"/>
            </a:pPr>
            <a:r>
              <a:rPr lang="en-US" altLang="en-US" sz="1800"/>
              <a:t>Tail fibers to attach to bacteria</a:t>
            </a:r>
          </a:p>
        </p:txBody>
      </p:sp>
    </p:spTree>
    <p:extLst>
      <p:ext uri="{BB962C8B-B14F-4D97-AF65-F5344CB8AC3E}">
        <p14:creationId xmlns:p14="http://schemas.microsoft.com/office/powerpoint/2010/main" val="42568856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smtClean="0"/>
              <a:t>Zika</a:t>
            </a:r>
            <a:r>
              <a:rPr lang="en-US" sz="3200" dirty="0" smtClean="0"/>
              <a:t> virus was reconstructed at Purdue by </a:t>
            </a:r>
            <a:r>
              <a:rPr lang="en-US" sz="3200" dirty="0" err="1" smtClean="0"/>
              <a:t>cryo</a:t>
            </a:r>
            <a:r>
              <a:rPr lang="en-US" sz="3200" dirty="0" smtClean="0"/>
              <a:t>-EM!</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45477" y="1417638"/>
            <a:ext cx="8157601" cy="5098201"/>
          </a:xfrm>
          <a:prstGeom prst="rect">
            <a:avLst/>
          </a:prstGeom>
        </p:spPr>
      </p:pic>
    </p:spTree>
    <p:extLst>
      <p:ext uri="{BB962C8B-B14F-4D97-AF65-F5344CB8AC3E}">
        <p14:creationId xmlns:p14="http://schemas.microsoft.com/office/powerpoint/2010/main" val="2019284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Two of the main subunits of the </a:t>
            </a:r>
            <a:r>
              <a:rPr lang="en-US" sz="3200" dirty="0" err="1" smtClean="0"/>
              <a:t>Zika</a:t>
            </a:r>
            <a:r>
              <a:rPr lang="en-US" sz="3200" dirty="0" smtClean="0"/>
              <a:t> viral envelope</a:t>
            </a:r>
            <a:endParaRPr lang="en-US" sz="32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497837" y="1905000"/>
            <a:ext cx="4148325" cy="4141201"/>
          </a:xfrm>
          <a:prstGeom prst="rect">
            <a:avLst/>
          </a:prstGeom>
        </p:spPr>
      </p:pic>
    </p:spTree>
    <p:extLst>
      <p:ext uri="{BB962C8B-B14F-4D97-AF65-F5344CB8AC3E}">
        <p14:creationId xmlns:p14="http://schemas.microsoft.com/office/powerpoint/2010/main" val="326950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idx="4294967295"/>
          </p:nvPr>
        </p:nvSpPr>
        <p:spPr>
          <a:xfrm>
            <a:off x="457200" y="274638"/>
            <a:ext cx="8229600" cy="6126162"/>
          </a:xfrm>
        </p:spPr>
        <p:txBody>
          <a:bodyPr/>
          <a:lstStyle/>
          <a:p>
            <a:pPr eaLnBrk="1" hangingPunct="1"/>
            <a:r>
              <a:rPr lang="en-US" altLang="en-US" sz="2800" smtClean="0">
                <a:ea typeface="ＭＳ Ｐゴシック" pitchFamily="34" charset="-128"/>
              </a:rPr>
              <a:t>Now we have been able to identify the sequence and structure of one protein. Can we find out anything about who the protein interacts with?</a:t>
            </a:r>
          </a:p>
        </p:txBody>
      </p:sp>
    </p:spTree>
    <p:extLst>
      <p:ext uri="{BB962C8B-B14F-4D97-AF65-F5344CB8AC3E}">
        <p14:creationId xmlns:p14="http://schemas.microsoft.com/office/powerpoint/2010/main" val="1637048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4419600" y="274638"/>
            <a:ext cx="4495800" cy="944562"/>
          </a:xfrm>
        </p:spPr>
        <p:txBody>
          <a:bodyPr/>
          <a:lstStyle/>
          <a:p>
            <a:pPr eaLnBrk="1" hangingPunct="1"/>
            <a:r>
              <a:rPr lang="en-US" altLang="en-US" sz="2800" smtClean="0">
                <a:ea typeface="ＭＳ Ｐゴシック" pitchFamily="34" charset="-128"/>
              </a:rPr>
              <a:t>The yeast two-hybrid system detects interactions</a:t>
            </a:r>
          </a:p>
        </p:txBody>
      </p:sp>
      <p:sp>
        <p:nvSpPr>
          <p:cNvPr id="4099" name="Rectangle 3"/>
          <p:cNvSpPr>
            <a:spLocks noGrp="1" noChangeArrowheads="1"/>
          </p:cNvSpPr>
          <p:nvPr>
            <p:ph type="body" idx="4294967295"/>
          </p:nvPr>
        </p:nvSpPr>
        <p:spPr>
          <a:xfrm>
            <a:off x="4495800" y="1295400"/>
            <a:ext cx="4191000" cy="4830763"/>
          </a:xfrm>
        </p:spPr>
        <p:txBody>
          <a:bodyPr/>
          <a:lstStyle/>
          <a:p>
            <a:pPr eaLnBrk="1" hangingPunct="1"/>
            <a:r>
              <a:rPr lang="en-US" altLang="en-US" sz="2000" smtClean="0">
                <a:ea typeface="ＭＳ Ｐゴシック" pitchFamily="34" charset="-128"/>
              </a:rPr>
              <a:t>(Top) Normal case. Activation domain and DNA binding domain needed for transcription of lacZ (beta-galactosidase reporter gene)</a:t>
            </a:r>
          </a:p>
          <a:p>
            <a:pPr eaLnBrk="1" hangingPunct="1"/>
            <a:r>
              <a:rPr lang="en-US" altLang="en-US" sz="2000" smtClean="0">
                <a:ea typeface="ＭＳ Ｐゴシック" pitchFamily="34" charset="-128"/>
              </a:rPr>
              <a:t>If only DNA binding domain fused to protein X, no transcription.</a:t>
            </a:r>
          </a:p>
          <a:p>
            <a:pPr eaLnBrk="1" hangingPunct="1"/>
            <a:r>
              <a:rPr lang="en-US" altLang="en-US" sz="2000" smtClean="0">
                <a:ea typeface="ＭＳ Ｐゴシック" pitchFamily="34" charset="-128"/>
              </a:rPr>
              <a:t>A battery of potential protein Ys are bound to an activation domain</a:t>
            </a:r>
          </a:p>
          <a:p>
            <a:pPr eaLnBrk="1" hangingPunct="1"/>
            <a:r>
              <a:rPr lang="en-US" altLang="en-US" sz="2000" smtClean="0">
                <a:ea typeface="ＭＳ Ｐゴシック" pitchFamily="34" charset="-128"/>
              </a:rPr>
              <a:t>Only when an interaction occurs with protein X (shown in d but not e) will transcription occur.</a:t>
            </a:r>
          </a:p>
          <a:p>
            <a:pPr eaLnBrk="1" hangingPunct="1">
              <a:buFontTx/>
              <a:buNone/>
            </a:pPr>
            <a:endParaRPr lang="en-US" altLang="en-US" sz="2000" smtClean="0">
              <a:ea typeface="ＭＳ Ｐゴシック" pitchFamily="34" charset="-128"/>
            </a:endParaRPr>
          </a:p>
          <a:p>
            <a:pPr eaLnBrk="1" hangingPunct="1">
              <a:buFontTx/>
              <a:buNone/>
            </a:pPr>
            <a:endParaRPr lang="en-US" altLang="en-US" sz="2000" smtClean="0">
              <a:ea typeface="ＭＳ Ｐゴシック" pitchFamily="34" charset="-128"/>
            </a:endParaRP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4800"/>
            <a:ext cx="4265613"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909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a:xfrm>
            <a:off x="457200" y="274638"/>
            <a:ext cx="8229600" cy="792162"/>
          </a:xfrm>
        </p:spPr>
        <p:txBody>
          <a:bodyPr/>
          <a:lstStyle/>
          <a:p>
            <a:pPr eaLnBrk="1" hangingPunct="1"/>
            <a:r>
              <a:rPr lang="en-US" altLang="en-US" sz="2800" smtClean="0">
                <a:ea typeface="ＭＳ Ｐゴシック" pitchFamily="34" charset="-128"/>
              </a:rPr>
              <a:t>Example of lacZ stained cells</a:t>
            </a:r>
          </a:p>
        </p:txBody>
      </p:sp>
      <p:pic>
        <p:nvPicPr>
          <p:cNvPr id="117762" name="Picture 4" descr="bwonwhit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5751513"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Rectangle 5"/>
          <p:cNvSpPr>
            <a:spLocks noChangeArrowheads="1"/>
          </p:cNvSpPr>
          <p:nvPr/>
        </p:nvSpPr>
        <p:spPr bwMode="auto">
          <a:xfrm>
            <a:off x="949325" y="6248400"/>
            <a:ext cx="7305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hlinkClick r:id="rId4"/>
              </a:rPr>
              <a:t>http://www.bio.davidson.edu/courses/genomics/method/reporters.html</a:t>
            </a:r>
            <a:endParaRPr lang="en-US" altLang="en-US" sz="1800"/>
          </a:p>
        </p:txBody>
      </p:sp>
    </p:spTree>
    <p:extLst>
      <p:ext uri="{BB962C8B-B14F-4D97-AF65-F5344CB8AC3E}">
        <p14:creationId xmlns:p14="http://schemas.microsoft.com/office/powerpoint/2010/main" val="4236699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idx="4294967295"/>
          </p:nvPr>
        </p:nvSpPr>
        <p:spPr>
          <a:xfrm>
            <a:off x="457200" y="152400"/>
            <a:ext cx="8229600" cy="868363"/>
          </a:xfrm>
        </p:spPr>
        <p:txBody>
          <a:bodyPr/>
          <a:lstStyle/>
          <a:p>
            <a:pPr eaLnBrk="1" hangingPunct="1"/>
            <a:r>
              <a:rPr lang="en-US" altLang="en-US" sz="2800" smtClean="0">
                <a:ea typeface="ＭＳ Ｐゴシック" pitchFamily="34" charset="-128"/>
              </a:rPr>
              <a:t>Fluorescence resonance energy transfer: </a:t>
            </a:r>
            <a:br>
              <a:rPr lang="en-US" altLang="en-US" sz="2800" smtClean="0">
                <a:ea typeface="ＭＳ Ｐゴシック" pitchFamily="34" charset="-128"/>
              </a:rPr>
            </a:br>
            <a:r>
              <a:rPr lang="en-US" altLang="en-US" sz="2800" smtClean="0">
                <a:ea typeface="ＭＳ Ｐゴシック" pitchFamily="34" charset="-128"/>
              </a:rPr>
              <a:t>Protein interactions? No worries, just FRET</a:t>
            </a:r>
          </a:p>
        </p:txBody>
      </p:sp>
      <p:pic>
        <p:nvPicPr>
          <p:cNvPr id="119810" name="Picture 4" descr="ch8f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1219200"/>
            <a:ext cx="5475287"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457200" y="4876800"/>
            <a:ext cx="8229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lnSpc>
                <a:spcPct val="90000"/>
              </a:lnSpc>
              <a:spcBef>
                <a:spcPct val="20000"/>
              </a:spcBef>
              <a:buFontTx/>
              <a:buChar char="•"/>
            </a:pPr>
            <a:r>
              <a:rPr lang="en-US" altLang="en-US" sz="1800"/>
              <a:t>Often used to measure changes in interactions between proteins or within a protein due to conformational changes</a:t>
            </a:r>
          </a:p>
          <a:p>
            <a:pPr eaLnBrk="1" hangingPunct="1">
              <a:lnSpc>
                <a:spcPct val="90000"/>
              </a:lnSpc>
              <a:spcBef>
                <a:spcPct val="20000"/>
              </a:spcBef>
              <a:buFontTx/>
              <a:buChar char="•"/>
            </a:pPr>
            <a:r>
              <a:rPr lang="en-US" altLang="en-US" sz="1800"/>
              <a:t>The unbound protein X that has been labeled with fluorescent protein will emit blue photons when excited by violet light using BFP as the fluorophore. </a:t>
            </a:r>
          </a:p>
          <a:p>
            <a:pPr eaLnBrk="1" hangingPunct="1">
              <a:lnSpc>
                <a:spcPct val="90000"/>
              </a:lnSpc>
              <a:spcBef>
                <a:spcPct val="20000"/>
              </a:spcBef>
              <a:buFontTx/>
              <a:buChar char="•"/>
            </a:pPr>
            <a:r>
              <a:rPr lang="en-US" altLang="en-US" sz="1800"/>
              <a:t>Binding of the protein Y to X changes the conformation and through FRET, changes the emitted light to green using GFP as the fluorophore. </a:t>
            </a:r>
          </a:p>
        </p:txBody>
      </p:sp>
    </p:spTree>
    <p:extLst>
      <p:ext uri="{BB962C8B-B14F-4D97-AF65-F5344CB8AC3E}">
        <p14:creationId xmlns:p14="http://schemas.microsoft.com/office/powerpoint/2010/main" val="2822561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Clicker Question</a:t>
            </a:r>
          </a:p>
        </p:txBody>
      </p:sp>
      <p:sp>
        <p:nvSpPr>
          <p:cNvPr id="121858" name="Rectangle 3"/>
          <p:cNvSpPr>
            <a:spLocks noGrp="1" noChangeArrowheads="1"/>
          </p:cNvSpPr>
          <p:nvPr>
            <p:ph type="body" idx="4294967295"/>
          </p:nvPr>
        </p:nvSpPr>
        <p:spPr/>
        <p:txBody>
          <a:bodyPr/>
          <a:lstStyle/>
          <a:p>
            <a:pPr eaLnBrk="1" hangingPunct="1"/>
            <a:r>
              <a:rPr lang="en-US" altLang="en-US" sz="2400" dirty="0" smtClean="0">
                <a:ea typeface="ＭＳ Ｐゴシック" pitchFamily="34" charset="-128"/>
              </a:rPr>
              <a:t>How would you identify a mystery protein if it was in a mix of other proteins and was soluble in water?</a:t>
            </a:r>
          </a:p>
          <a:p>
            <a:pPr marL="914400" lvl="1" indent="-457200" eaLnBrk="1" hangingPunct="1">
              <a:buFontTx/>
              <a:buAutoNum type="alphaUcPeriod"/>
            </a:pPr>
            <a:r>
              <a:rPr lang="en-US" altLang="en-US" sz="2000" dirty="0" smtClean="0">
                <a:ea typeface="ＭＳ Ｐゴシック" pitchFamily="34" charset="-128"/>
              </a:rPr>
              <a:t>Crystallize the protein and use NMR spectroscopy</a:t>
            </a:r>
          </a:p>
          <a:p>
            <a:pPr marL="914400" lvl="1" indent="-457200" eaLnBrk="1" hangingPunct="1">
              <a:buFontTx/>
              <a:buAutoNum type="alphaUcPeriod"/>
            </a:pPr>
            <a:r>
              <a:rPr lang="en-US" altLang="en-US" sz="2000" dirty="0">
                <a:ea typeface="ＭＳ Ｐゴシック" pitchFamily="34" charset="-128"/>
              </a:rPr>
              <a:t>Use chromatography to separate from proteins of other sizes, then use x-ray diffraction if the molecule can be crystallized (or NMR spectroscopy if it can not</a:t>
            </a:r>
            <a:r>
              <a:rPr lang="en-US" altLang="en-US" sz="2000" dirty="0" smtClean="0">
                <a:ea typeface="ＭＳ Ｐゴシック" pitchFamily="34" charset="-128"/>
              </a:rPr>
              <a:t>)</a:t>
            </a:r>
          </a:p>
          <a:p>
            <a:pPr marL="914400" lvl="1" indent="-457200" eaLnBrk="1" hangingPunct="1">
              <a:buFontTx/>
              <a:buAutoNum type="alphaUcPeriod"/>
            </a:pPr>
            <a:r>
              <a:rPr lang="en-US" altLang="en-US" sz="2000" dirty="0" smtClean="0">
                <a:ea typeface="ＭＳ Ｐゴシック" pitchFamily="34" charset="-128"/>
              </a:rPr>
              <a:t>Use a yeast two-hybrid system to quantify fluorescence resonance energy transfer</a:t>
            </a:r>
          </a:p>
          <a:p>
            <a:pPr marL="914400" lvl="1" indent="-457200" eaLnBrk="1" hangingPunct="1">
              <a:buFontTx/>
              <a:buAutoNum type="alphaUcPeriod"/>
            </a:pPr>
            <a:r>
              <a:rPr lang="en-US" altLang="en-US" sz="2000" dirty="0" smtClean="0">
                <a:ea typeface="ＭＳ Ｐゴシック" pitchFamily="34" charset="-128"/>
              </a:rPr>
              <a:t>Use </a:t>
            </a:r>
            <a:r>
              <a:rPr lang="en-US" altLang="en-US" sz="2000" dirty="0">
                <a:ea typeface="ＭＳ Ｐゴシック" pitchFamily="34" charset="-128"/>
              </a:rPr>
              <a:t>mass spectroscopy to pass the liquid mixture through a magnetic field that separates fragments by their mass/charge ratio (m/z ratio)</a:t>
            </a:r>
          </a:p>
          <a:p>
            <a:pPr marL="457200" lvl="1" indent="0" eaLnBrk="1" hangingPunct="1">
              <a:buNone/>
            </a:pPr>
            <a:endParaRPr lang="en-US" altLang="en-US" sz="2000" dirty="0" smtClean="0">
              <a:ea typeface="ＭＳ Ｐゴシック" pitchFamily="34" charset="-128"/>
            </a:endParaRPr>
          </a:p>
          <a:p>
            <a:pPr marL="914400" lvl="1" indent="-457200" eaLnBrk="1" hangingPunct="1">
              <a:buFontTx/>
              <a:buAutoNum type="alphaUcPeriod"/>
            </a:pPr>
            <a:endParaRPr lang="en-US" altLang="en-US" sz="2000" dirty="0" smtClean="0">
              <a:ea typeface="ＭＳ Ｐゴシック" pitchFamily="34" charset="-128"/>
            </a:endParaRPr>
          </a:p>
        </p:txBody>
      </p:sp>
    </p:spTree>
    <p:extLst>
      <p:ext uri="{BB962C8B-B14F-4D97-AF65-F5344CB8AC3E}">
        <p14:creationId xmlns:p14="http://schemas.microsoft.com/office/powerpoint/2010/main" val="36824562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idx="4294967295"/>
          </p:nvPr>
        </p:nvSpPr>
        <p:spPr>
          <a:xfrm>
            <a:off x="457200" y="228600"/>
            <a:ext cx="8229600" cy="563563"/>
          </a:xfrm>
        </p:spPr>
        <p:txBody>
          <a:bodyPr/>
          <a:lstStyle/>
          <a:p>
            <a:pPr eaLnBrk="1" hangingPunct="1"/>
            <a:r>
              <a:rPr lang="en-US" altLang="en-US" sz="3200" smtClean="0">
                <a:ea typeface="ＭＳ Ｐゴシック" pitchFamily="34" charset="-128"/>
              </a:rPr>
              <a:t>How would you ID a mystery protein if:</a:t>
            </a:r>
          </a:p>
        </p:txBody>
      </p:sp>
      <p:sp>
        <p:nvSpPr>
          <p:cNvPr id="123906" name="Rectangle 3"/>
          <p:cNvSpPr>
            <a:spLocks noGrp="1" noChangeArrowheads="1"/>
          </p:cNvSpPr>
          <p:nvPr>
            <p:ph type="body" idx="4294967295"/>
          </p:nvPr>
        </p:nvSpPr>
        <p:spPr/>
        <p:txBody>
          <a:bodyPr/>
          <a:lstStyle/>
          <a:p>
            <a:pPr eaLnBrk="1" hangingPunct="1"/>
            <a:r>
              <a:rPr lang="en-US" altLang="en-US" sz="2400" smtClean="0">
                <a:ea typeface="ＭＳ Ｐゴシック" pitchFamily="34" charset="-128"/>
              </a:rPr>
              <a:t>You had a protein crystal </a:t>
            </a:r>
          </a:p>
          <a:p>
            <a:pPr lvl="1" eaLnBrk="1" hangingPunct="1"/>
            <a:r>
              <a:rPr lang="en-US" altLang="en-US" sz="2000" smtClean="0">
                <a:ea typeface="ＭＳ Ｐゴシック" pitchFamily="34" charset="-128"/>
              </a:rPr>
              <a:t>X-ray diffraction</a:t>
            </a:r>
          </a:p>
          <a:p>
            <a:pPr eaLnBrk="1" hangingPunct="1"/>
            <a:r>
              <a:rPr lang="en-US" altLang="en-US" sz="2400" smtClean="0">
                <a:ea typeface="ＭＳ Ｐゴシック" pitchFamily="34" charset="-128"/>
              </a:rPr>
              <a:t>You had to extract it from a mix of proteins</a:t>
            </a:r>
          </a:p>
          <a:p>
            <a:pPr lvl="1" eaLnBrk="1" hangingPunct="1"/>
            <a:r>
              <a:rPr lang="en-US" altLang="en-US" sz="2000" smtClean="0">
                <a:ea typeface="ＭＳ Ｐゴシック" pitchFamily="34" charset="-128"/>
              </a:rPr>
              <a:t>Chromatography</a:t>
            </a:r>
          </a:p>
          <a:p>
            <a:pPr eaLnBrk="1" hangingPunct="1"/>
            <a:r>
              <a:rPr lang="en-US" altLang="en-US" sz="2400" smtClean="0">
                <a:ea typeface="ＭＳ Ｐゴシック" pitchFamily="34" charset="-128"/>
              </a:rPr>
              <a:t>It had to be in solution</a:t>
            </a:r>
          </a:p>
          <a:p>
            <a:pPr lvl="1" eaLnBrk="1" hangingPunct="1"/>
            <a:r>
              <a:rPr lang="en-US" altLang="en-US" sz="2000" smtClean="0">
                <a:ea typeface="ＭＳ Ｐゴシック" pitchFamily="34" charset="-128"/>
              </a:rPr>
              <a:t>NMR spectroscopy</a:t>
            </a:r>
          </a:p>
          <a:p>
            <a:pPr eaLnBrk="1" hangingPunct="1"/>
            <a:r>
              <a:rPr lang="en-US" altLang="en-US" sz="2400" smtClean="0">
                <a:ea typeface="ＭＳ Ｐゴシック" pitchFamily="34" charset="-128"/>
              </a:rPr>
              <a:t>You wanted to find proteins that interacted with a specific protein of interest</a:t>
            </a:r>
          </a:p>
          <a:p>
            <a:pPr lvl="1" eaLnBrk="1" hangingPunct="1"/>
            <a:r>
              <a:rPr lang="en-US" altLang="en-US" sz="2000" smtClean="0">
                <a:ea typeface="ＭＳ Ｐゴシック" pitchFamily="34" charset="-128"/>
              </a:rPr>
              <a:t>Yeast two-hybrid system</a:t>
            </a:r>
          </a:p>
          <a:p>
            <a:pPr lvl="1" eaLnBrk="1" hangingPunct="1"/>
            <a:r>
              <a:rPr lang="en-US" altLang="en-US" sz="2000" smtClean="0">
                <a:ea typeface="ＭＳ Ｐゴシック" pitchFamily="34" charset="-128"/>
              </a:rPr>
              <a:t>FRET</a:t>
            </a:r>
          </a:p>
        </p:txBody>
      </p:sp>
    </p:spTree>
    <p:extLst>
      <p:ext uri="{BB962C8B-B14F-4D97-AF65-F5344CB8AC3E}">
        <p14:creationId xmlns:p14="http://schemas.microsoft.com/office/powerpoint/2010/main" val="833245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447800"/>
            <a:ext cx="41592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556" name="Group 52"/>
          <p:cNvGraphicFramePr>
            <a:graphicFrameLocks noGrp="1"/>
          </p:cNvGraphicFramePr>
          <p:nvPr/>
        </p:nvGraphicFramePr>
        <p:xfrm>
          <a:off x="533400" y="1600200"/>
          <a:ext cx="2819400" cy="2835275"/>
        </p:xfrm>
        <a:graphic>
          <a:graphicData uri="http://schemas.openxmlformats.org/drawingml/2006/table">
            <a:tbl>
              <a:tblPr/>
              <a:tblGrid>
                <a:gridCol w="1512888"/>
                <a:gridCol w="1306512"/>
              </a:tblGrid>
              <a:tr h="6402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Amino Acid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Side Chain</a:t>
                      </a:r>
                    </a:p>
                  </a:txBody>
                  <a:tcPr marT="45730" marB="4573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pKa</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cap="fla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Asp (D)</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Glu (E)</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4.3</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Arg (R)</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12.0</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Lys (K)</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10.5</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Cys (C)</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8.28 (-SH)</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a:noFill/>
                    </a:lnB>
                    <a:lnTlToBr>
                      <a:noFill/>
                    </a:lnTlToBr>
                    <a:lnBlToTr>
                      <a:noFill/>
                    </a:lnBlToTr>
                    <a:noFill/>
                  </a:tcPr>
                </a:tc>
              </a:tr>
              <a:tr h="3658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Tyr (Y)</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10.1</a:t>
                      </a:r>
                      <a:endParaRPr kumimoji="0" lang="en-US" sz="1800" b="0" i="0" u="none" strike="noStrike" cap="none" normalizeH="0" baseline="0" smtClean="0">
                        <a:ln>
                          <a:noFill/>
                        </a:ln>
                        <a:solidFill>
                          <a:schemeClr val="tx1"/>
                        </a:solidFill>
                        <a:effectLst/>
                        <a:latin typeface="Arial" charset="0"/>
                      </a:endParaRPr>
                    </a:p>
                  </a:txBody>
                  <a:tcPr marT="45730" marB="45730" anchor="ctr" horzOverflow="overflow">
                    <a:lnL>
                      <a:noFill/>
                    </a:lnL>
                    <a:lnR cap="flat">
                      <a:noFill/>
                    </a:lnR>
                    <a:lnT>
                      <a:noFill/>
                    </a:lnT>
                    <a:lnB cap="flat">
                      <a:noFill/>
                    </a:lnB>
                    <a:lnTlToBr>
                      <a:noFill/>
                    </a:lnTlToBr>
                    <a:lnBlToTr>
                      <a:noFill/>
                    </a:lnBlToTr>
                    <a:noFill/>
                  </a:tcPr>
                </a:tc>
              </a:tr>
            </a:tbl>
          </a:graphicData>
        </a:graphic>
      </p:graphicFrame>
      <p:sp>
        <p:nvSpPr>
          <p:cNvPr id="45073" name="Rectangle 42"/>
          <p:cNvSpPr>
            <a:spLocks noChangeArrowheads="1"/>
          </p:cNvSpPr>
          <p:nvPr/>
        </p:nvSpPr>
        <p:spPr bwMode="auto">
          <a:xfrm>
            <a:off x="304800" y="6172200"/>
            <a:ext cx="372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sz="1800">
                <a:cs typeface="Times New Roman" pitchFamily="18" charset="0"/>
              </a:rPr>
              <a:t>http://www.chemistry.mcmaster.ca/</a:t>
            </a:r>
            <a:endParaRPr lang="en-US" altLang="en-US" sz="1800"/>
          </a:p>
        </p:txBody>
      </p:sp>
      <p:sp>
        <p:nvSpPr>
          <p:cNvPr id="45074" name="Text Box 46"/>
          <p:cNvSpPr txBox="1">
            <a:spLocks noChangeArrowheads="1"/>
          </p:cNvSpPr>
          <p:nvPr/>
        </p:nvSpPr>
        <p:spPr bwMode="auto">
          <a:xfrm>
            <a:off x="304800" y="3810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The acid dissociation constant pKa, determines the pH at which 50% of molecules have donated protons</a:t>
            </a:r>
          </a:p>
        </p:txBody>
      </p:sp>
      <p:sp>
        <p:nvSpPr>
          <p:cNvPr id="45075" name="Text Box 49"/>
          <p:cNvSpPr txBox="1">
            <a:spLocks noChangeArrowheads="1"/>
          </p:cNvSpPr>
          <p:nvPr/>
        </p:nvSpPr>
        <p:spPr bwMode="auto">
          <a:xfrm>
            <a:off x="4419600" y="5791200"/>
            <a:ext cx="434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r>
              <a:rPr lang="en-US" altLang="en-US"/>
              <a:t>(a): Glutamic acid (Glu)</a:t>
            </a:r>
          </a:p>
          <a:p>
            <a:pPr eaLnBrk="1" hangingPunct="1"/>
            <a:r>
              <a:rPr lang="en-US" altLang="en-US"/>
              <a:t>(b): Lysine (Lys)</a:t>
            </a:r>
          </a:p>
        </p:txBody>
      </p:sp>
      <p:pic>
        <p:nvPicPr>
          <p:cNvPr id="45076" name="Picture 51" descr="\mbox{pH} = \mbox{pK}_a - \log \frac{[H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572000"/>
            <a:ext cx="2651125"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77" name="Picture 53" descr="\mbox{pH} = \mbox{pK}_a - \log \frac{[H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341938"/>
            <a:ext cx="265112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8" name="Rectangle 54"/>
          <p:cNvSpPr>
            <a:spLocks noChangeArrowheads="1"/>
          </p:cNvSpPr>
          <p:nvPr/>
        </p:nvSpPr>
        <p:spPr bwMode="auto">
          <a:xfrm>
            <a:off x="3124200" y="5715000"/>
            <a:ext cx="228600" cy="13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endParaRPr lang="en-US" altLang="en-US"/>
          </a:p>
        </p:txBody>
      </p:sp>
      <p:sp>
        <p:nvSpPr>
          <p:cNvPr id="45079" name="Text Box 55"/>
          <p:cNvSpPr txBox="1">
            <a:spLocks noChangeArrowheads="1"/>
          </p:cNvSpPr>
          <p:nvPr/>
        </p:nvSpPr>
        <p:spPr bwMode="auto">
          <a:xfrm>
            <a:off x="3200400" y="5181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b="1"/>
              <a:t>+</a:t>
            </a:r>
          </a:p>
        </p:txBody>
      </p:sp>
      <p:cxnSp>
        <p:nvCxnSpPr>
          <p:cNvPr id="12" name="Straight Arrow Connector 11"/>
          <p:cNvCxnSpPr/>
          <p:nvPr/>
        </p:nvCxnSpPr>
        <p:spPr>
          <a:xfrm rot="5400000" flipH="1" flipV="1">
            <a:off x="3505200" y="3200400"/>
            <a:ext cx="1524000" cy="1371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81400" y="4724400"/>
            <a:ext cx="1371600" cy="990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768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altLang="en-US" smtClean="0">
                <a:ea typeface="ＭＳ Ｐゴシック" pitchFamily="34" charset="-128"/>
              </a:rPr>
              <a:t>Summary</a:t>
            </a:r>
          </a:p>
        </p:txBody>
      </p:sp>
      <p:sp>
        <p:nvSpPr>
          <p:cNvPr id="3" name="Content Placeholder 2"/>
          <p:cNvSpPr>
            <a:spLocks noGrp="1"/>
          </p:cNvSpPr>
          <p:nvPr>
            <p:ph idx="1"/>
          </p:nvPr>
        </p:nvSpPr>
        <p:spPr>
          <a:xfrm>
            <a:off x="457200" y="1600200"/>
            <a:ext cx="8229600" cy="4800600"/>
          </a:xfrm>
        </p:spPr>
        <p:txBody>
          <a:bodyPr>
            <a:normAutofit fontScale="92500" lnSpcReduction="10000"/>
          </a:bodyPr>
          <a:lstStyle/>
          <a:p>
            <a:pPr>
              <a:defRPr/>
            </a:pPr>
            <a:r>
              <a:rPr lang="en-US" dirty="0" smtClean="0"/>
              <a:t>Protein interactions are specific</a:t>
            </a:r>
          </a:p>
          <a:p>
            <a:pPr>
              <a:defRPr/>
            </a:pPr>
            <a:r>
              <a:rPr lang="en-US" dirty="0" smtClean="0"/>
              <a:t>Protein identification</a:t>
            </a:r>
          </a:p>
          <a:p>
            <a:pPr lvl="1">
              <a:defRPr/>
            </a:pPr>
            <a:r>
              <a:rPr lang="en-US" dirty="0" smtClean="0"/>
              <a:t>Chromatography</a:t>
            </a:r>
          </a:p>
          <a:p>
            <a:pPr lvl="1">
              <a:defRPr/>
            </a:pPr>
            <a:r>
              <a:rPr lang="en-US" dirty="0" smtClean="0"/>
              <a:t>Mass spectroscopy</a:t>
            </a:r>
          </a:p>
          <a:p>
            <a:pPr lvl="1">
              <a:defRPr/>
            </a:pPr>
            <a:r>
              <a:rPr lang="en-US" dirty="0" smtClean="0"/>
              <a:t>Gel electrophoresis</a:t>
            </a:r>
          </a:p>
          <a:p>
            <a:pPr lvl="1">
              <a:defRPr/>
            </a:pPr>
            <a:r>
              <a:rPr lang="en-US" dirty="0" smtClean="0"/>
              <a:t>X-ray diffraction</a:t>
            </a:r>
          </a:p>
          <a:p>
            <a:pPr lvl="1">
              <a:defRPr/>
            </a:pPr>
            <a:r>
              <a:rPr lang="en-US" dirty="0" smtClean="0"/>
              <a:t>Electron microscopy</a:t>
            </a:r>
          </a:p>
          <a:p>
            <a:pPr>
              <a:defRPr/>
            </a:pPr>
            <a:r>
              <a:rPr lang="en-US" dirty="0" smtClean="0"/>
              <a:t>Protein function</a:t>
            </a:r>
          </a:p>
          <a:p>
            <a:pPr lvl="1">
              <a:defRPr/>
            </a:pPr>
            <a:r>
              <a:rPr lang="en-US" dirty="0" smtClean="0"/>
              <a:t>Yeast two hybrid system</a:t>
            </a:r>
          </a:p>
          <a:p>
            <a:pPr lvl="1">
              <a:defRPr/>
            </a:pPr>
            <a:r>
              <a:rPr lang="en-US" dirty="0" smtClean="0"/>
              <a:t>Fluorescence energy transfer</a:t>
            </a:r>
          </a:p>
          <a:p>
            <a:pPr lvl="1">
              <a:defRPr/>
            </a:pPr>
            <a:endParaRPr lang="en-US" dirty="0" smtClean="0"/>
          </a:p>
          <a:p>
            <a:pPr lvl="1">
              <a:defRPr/>
            </a:pPr>
            <a:endParaRPr lang="en-US" dirty="0" smtClean="0"/>
          </a:p>
          <a:p>
            <a:pPr lvl="1">
              <a:defRPr/>
            </a:pPr>
            <a:endParaRPr lang="en-US" dirty="0"/>
          </a:p>
        </p:txBody>
      </p:sp>
    </p:spTree>
    <p:extLst>
      <p:ext uri="{BB962C8B-B14F-4D97-AF65-F5344CB8AC3E}">
        <p14:creationId xmlns:p14="http://schemas.microsoft.com/office/powerpoint/2010/main" val="393269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74638"/>
            <a:ext cx="8686800" cy="792162"/>
          </a:xfrm>
        </p:spPr>
        <p:txBody>
          <a:bodyPr/>
          <a:lstStyle/>
          <a:p>
            <a:r>
              <a:rPr lang="en-US" altLang="en-US" sz="2800" smtClean="0"/>
              <a:t>Protein folding can also be monitored using FRET</a:t>
            </a:r>
          </a:p>
        </p:txBody>
      </p:sp>
      <p:sp>
        <p:nvSpPr>
          <p:cNvPr id="9219" name="Rectangle 3"/>
          <p:cNvSpPr>
            <a:spLocks noGrp="1" noChangeArrowheads="1"/>
          </p:cNvSpPr>
          <p:nvPr>
            <p:ph type="body" idx="1"/>
          </p:nvPr>
        </p:nvSpPr>
        <p:spPr>
          <a:xfrm>
            <a:off x="5105400" y="1600200"/>
            <a:ext cx="3581400" cy="4525963"/>
          </a:xfrm>
        </p:spPr>
        <p:txBody>
          <a:bodyPr/>
          <a:lstStyle/>
          <a:p>
            <a:endParaRPr lang="en-US" altLang="en-US" sz="2000" smtClean="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4803775" cy="409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1" name="Text Box 5"/>
          <p:cNvSpPr txBox="1">
            <a:spLocks noChangeArrowheads="1"/>
          </p:cNvSpPr>
          <p:nvPr/>
        </p:nvSpPr>
        <p:spPr bwMode="auto">
          <a:xfrm>
            <a:off x="5257800" y="6491288"/>
            <a:ext cx="3429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1800"/>
              <a:t>Gershenson et al. 2011</a:t>
            </a:r>
          </a:p>
        </p:txBody>
      </p:sp>
    </p:spTree>
    <p:extLst>
      <p:ext uri="{BB962C8B-B14F-4D97-AF65-F5344CB8AC3E}">
        <p14:creationId xmlns:p14="http://schemas.microsoft.com/office/powerpoint/2010/main" val="7434296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906800" y="1600200"/>
            <a:ext cx="3780000" cy="4525963"/>
          </a:xfrm>
        </p:spPr>
        <p:txBody>
          <a:bodyPr/>
          <a:lstStyle/>
          <a:p>
            <a:r>
              <a:rPr lang="en-US" sz="2400" dirty="0" smtClean="0"/>
              <a:t>D and E show the TRPV1 channel ( a pain receptor) at high resolution in </a:t>
            </a:r>
            <a:r>
              <a:rPr lang="en-US" sz="2400" dirty="0" err="1" smtClean="0"/>
              <a:t>cryo</a:t>
            </a:r>
            <a:r>
              <a:rPr lang="en-US" sz="2400" dirty="0" smtClean="0"/>
              <a:t>-EM (D) and fully reconstructed (E)</a:t>
            </a:r>
            <a:endParaRPr lang="en-US" sz="2400" dirty="0"/>
          </a:p>
        </p:txBody>
      </p:sp>
      <p:pic>
        <p:nvPicPr>
          <p:cNvPr id="4" name="Picture 3"/>
          <p:cNvPicPr>
            <a:picLocks noChangeAspect="1"/>
          </p:cNvPicPr>
          <p:nvPr/>
        </p:nvPicPr>
        <p:blipFill>
          <a:blip r:embed="rId3"/>
          <a:stretch>
            <a:fillRect/>
          </a:stretch>
        </p:blipFill>
        <p:spPr>
          <a:xfrm>
            <a:off x="457200" y="1047280"/>
            <a:ext cx="4449600" cy="5631801"/>
          </a:xfrm>
          <a:prstGeom prst="rect">
            <a:avLst/>
          </a:prstGeom>
        </p:spPr>
      </p:pic>
    </p:spTree>
    <p:extLst>
      <p:ext uri="{BB962C8B-B14F-4D97-AF65-F5344CB8AC3E}">
        <p14:creationId xmlns:p14="http://schemas.microsoft.com/office/powerpoint/2010/main" val="392368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457200" y="274638"/>
            <a:ext cx="8229600" cy="868362"/>
          </a:xfrm>
        </p:spPr>
        <p:txBody>
          <a:bodyPr/>
          <a:lstStyle/>
          <a:p>
            <a:r>
              <a:rPr lang="en-US" altLang="en-US" sz="3600" dirty="0" smtClean="0">
                <a:ea typeface="ＭＳ Ｐゴシック" pitchFamily="34" charset="-128"/>
              </a:rPr>
              <a:t>Clicker question:</a:t>
            </a:r>
          </a:p>
        </p:txBody>
      </p:sp>
      <p:sp>
        <p:nvSpPr>
          <p:cNvPr id="104450" name="Content Placeholder 2"/>
          <p:cNvSpPr>
            <a:spLocks noGrp="1"/>
          </p:cNvSpPr>
          <p:nvPr>
            <p:ph idx="1"/>
          </p:nvPr>
        </p:nvSpPr>
        <p:spPr>
          <a:xfrm>
            <a:off x="457200" y="1371600"/>
            <a:ext cx="8229600" cy="4906963"/>
          </a:xfrm>
        </p:spPr>
        <p:txBody>
          <a:bodyPr/>
          <a:lstStyle/>
          <a:p>
            <a:pPr marL="0" indent="0">
              <a:buFontTx/>
              <a:buNone/>
            </a:pPr>
            <a:r>
              <a:rPr lang="en-US" altLang="en-US" sz="2800" dirty="0" smtClean="0">
                <a:ea typeface="ＭＳ Ｐゴシック" pitchFamily="34" charset="-128"/>
              </a:rPr>
              <a:t>If a protein is brought into the </a:t>
            </a:r>
            <a:r>
              <a:rPr lang="en-US" altLang="en-US" sz="2800" dirty="0">
                <a:ea typeface="ＭＳ Ｐゴシック" pitchFamily="34" charset="-128"/>
              </a:rPr>
              <a:t>lysosome (pH ~ 5</a:t>
            </a:r>
            <a:r>
              <a:rPr lang="en-US" altLang="en-US" sz="2800" dirty="0" smtClean="0">
                <a:ea typeface="ＭＳ Ｐゴシック" pitchFamily="34" charset="-128"/>
              </a:rPr>
              <a:t>) of a eukaryotic cell, how will the proportion of uncharged to charged </a:t>
            </a:r>
            <a:r>
              <a:rPr lang="en-US" altLang="en-US" sz="2800" dirty="0" err="1" smtClean="0">
                <a:ea typeface="ＭＳ Ｐゴシック" pitchFamily="34" charset="-128"/>
              </a:rPr>
              <a:t>Glu</a:t>
            </a:r>
            <a:r>
              <a:rPr lang="en-US" altLang="en-US" sz="2800" dirty="0" smtClean="0">
                <a:ea typeface="ＭＳ Ｐゴシック" pitchFamily="34" charset="-128"/>
              </a:rPr>
              <a:t> (</a:t>
            </a:r>
            <a:r>
              <a:rPr lang="en-US" altLang="en-US" sz="2800" dirty="0" err="1" smtClean="0">
                <a:ea typeface="ＭＳ Ｐゴシック" pitchFamily="34" charset="-128"/>
              </a:rPr>
              <a:t>pKa</a:t>
            </a:r>
            <a:r>
              <a:rPr lang="en-US" altLang="en-US" sz="2800" dirty="0" smtClean="0">
                <a:ea typeface="ＭＳ Ｐゴシック" pitchFamily="34" charset="-128"/>
              </a:rPr>
              <a:t> 4.3) side chains change?</a:t>
            </a:r>
          </a:p>
          <a:p>
            <a:pPr marL="971550" lvl="1" indent="-514350">
              <a:buFontTx/>
              <a:buAutoNum type="alphaUcPeriod"/>
            </a:pPr>
            <a:r>
              <a:rPr lang="en-US" altLang="en-US" dirty="0" smtClean="0">
                <a:ea typeface="ＭＳ Ｐゴシック" pitchFamily="34" charset="-128"/>
              </a:rPr>
              <a:t>[HA]/[A-] will increase </a:t>
            </a:r>
          </a:p>
          <a:p>
            <a:pPr marL="971550" lvl="1" indent="-514350">
              <a:buFontTx/>
              <a:buAutoNum type="alphaUcPeriod"/>
            </a:pPr>
            <a:r>
              <a:rPr lang="en-US" altLang="en-US" dirty="0">
                <a:ea typeface="ＭＳ Ｐゴシック" pitchFamily="34" charset="-128"/>
              </a:rPr>
              <a:t>[HA]/[A-] will </a:t>
            </a:r>
            <a:r>
              <a:rPr lang="en-US" altLang="en-US" dirty="0" smtClean="0">
                <a:ea typeface="ＭＳ Ｐゴシック" pitchFamily="34" charset="-128"/>
              </a:rPr>
              <a:t>decrease</a:t>
            </a:r>
          </a:p>
          <a:p>
            <a:pPr marL="971550" lvl="1" indent="-514350">
              <a:buFontTx/>
              <a:buAutoNum type="alphaUcPeriod"/>
            </a:pPr>
            <a:r>
              <a:rPr lang="en-US" altLang="en-US" dirty="0">
                <a:ea typeface="ＭＳ Ｐゴシック" pitchFamily="34" charset="-128"/>
              </a:rPr>
              <a:t>[HA]/[A-] will </a:t>
            </a:r>
            <a:r>
              <a:rPr lang="en-US" altLang="en-US" dirty="0" smtClean="0">
                <a:ea typeface="ＭＳ Ｐゴシック" pitchFamily="34" charset="-128"/>
              </a:rPr>
              <a:t>remain the same</a:t>
            </a:r>
          </a:p>
          <a:p>
            <a:pPr marL="971550" lvl="1" indent="-514350">
              <a:buFontTx/>
              <a:buAutoNum type="alphaUcPeriod"/>
            </a:pPr>
            <a:r>
              <a:rPr lang="en-US" altLang="en-US" dirty="0" smtClean="0">
                <a:ea typeface="ＭＳ Ｐゴシック" pitchFamily="34" charset="-128"/>
              </a:rPr>
              <a:t>None of the above</a:t>
            </a:r>
          </a:p>
        </p:txBody>
      </p:sp>
    </p:spTree>
    <p:extLst>
      <p:ext uri="{BB962C8B-B14F-4D97-AF65-F5344CB8AC3E}">
        <p14:creationId xmlns:p14="http://schemas.microsoft.com/office/powerpoint/2010/main" val="1016822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447800"/>
            <a:ext cx="8535987"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ext Box 3"/>
          <p:cNvSpPr txBox="1">
            <a:spLocks noChangeArrowheads="1"/>
          </p:cNvSpPr>
          <p:nvPr/>
        </p:nvSpPr>
        <p:spPr bwMode="auto">
          <a:xfrm>
            <a:off x="457200" y="304800"/>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spcBef>
                <a:spcPct val="50000"/>
              </a:spcBef>
            </a:pPr>
            <a:r>
              <a:rPr lang="en-US" altLang="en-US" sz="2800"/>
              <a:t>Nonpolar side chains are uncharged, hydrophobic, and weakly reactive at physiological pH</a:t>
            </a:r>
          </a:p>
        </p:txBody>
      </p:sp>
    </p:spTree>
    <p:extLst>
      <p:ext uri="{BB962C8B-B14F-4D97-AF65-F5344CB8AC3E}">
        <p14:creationId xmlns:p14="http://schemas.microsoft.com/office/powerpoint/2010/main" val="3307484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22981</TotalTime>
  <Words>6974</Words>
  <Application>Microsoft Office PowerPoint</Application>
  <PresentationFormat>On-screen Show (4:3)</PresentationFormat>
  <Paragraphs>587</Paragraphs>
  <Slides>72</Slides>
  <Notes>59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ＭＳ Ｐゴシック</vt:lpstr>
      <vt:lpstr>Arial</vt:lpstr>
      <vt:lpstr>Calibri</vt:lpstr>
      <vt:lpstr>Courier New</vt:lpstr>
      <vt:lpstr>Symbol</vt:lpstr>
      <vt:lpstr>Times New Roman</vt:lpstr>
      <vt:lpstr>Default Design</vt:lpstr>
      <vt:lpstr>Edwards: Why the big secret? People are smart. They can handle it.  K: A person is smart. People are dumb, panicky dangerous animals and you know it. Fifteen hundred years ago everybody knew the Earth was the center of the universe. Five hundred years ago, everybody knew the Earth was flat, and fifteen minutes ago, you knew that humans were alone on this planet. Imagine what you'll know tomorrow. – Men in Black</vt:lpstr>
      <vt:lpstr>Announcements</vt:lpstr>
      <vt:lpstr>PowerPoint Presentation</vt:lpstr>
      <vt:lpstr>Clicker question: What can be said about sequences of valine, leucine and isoleucine with  hydrocarbon side chains? </vt:lpstr>
      <vt:lpstr>PowerPoint Presentation</vt:lpstr>
      <vt:lpstr>PowerPoint Presentation</vt:lpstr>
      <vt:lpstr>PowerPoint Presentation</vt:lpstr>
      <vt:lpstr>Clicker question:</vt:lpstr>
      <vt:lpstr>PowerPoint Presentation</vt:lpstr>
      <vt:lpstr>PowerPoint Presentation</vt:lpstr>
      <vt:lpstr>Clicker question: What do alpha helices and beta sheets have in common?</vt:lpstr>
      <vt:lpstr>PowerPoint Presentation</vt:lpstr>
      <vt:lpstr>PowerPoint Presentation</vt:lpstr>
      <vt:lpstr>PowerPoint Presentation</vt:lpstr>
      <vt:lpstr>All molecular structures are Gibbs free energy minimizers Protein structures are studied in this manner</vt:lpstr>
      <vt:lpstr>“Basic” equations for molecular dynamics used to simulate motions of biomolecules</vt:lpstr>
      <vt:lpstr>Low probability “excited” states are biologically important, serving as shorter-lived intermediates between more stable states. </vt:lpstr>
      <vt:lpstr>Top: 2D contour plot of free energy differences as a function of two bond angles (blue is lower). Bottom: Cross section of free energy differences when bond angle 2 is fixed</vt:lpstr>
      <vt:lpstr>Clicker question: Which two peaks or troughs in the left figure correspond to the figure on the right?</vt:lpstr>
      <vt:lpstr>The energy contour plot can also represent a protein that can transition between 2 stable conformations</vt:lpstr>
      <vt:lpstr>PowerPoint Presentation</vt:lpstr>
      <vt:lpstr>Hydropathy plots are used to identify membrane spanning regions of a protein</vt:lpstr>
      <vt:lpstr>Specificity of protein-protein interactions is due to complementarity of spatial/electrostatic structure (minimizing the free energy again)</vt:lpstr>
      <vt:lpstr>Quaternary protein structure occur when there are at least two protein subunits with tertiary structure </vt:lpstr>
      <vt:lpstr>Many proteins’ conformations are repeatable and arise as a consequence of finding the lowest energy configuration </vt:lpstr>
      <vt:lpstr>What are the steps in protein folding?</vt:lpstr>
      <vt:lpstr>Video of protein folding</vt:lpstr>
      <vt:lpstr>Protein structure alteration from a single amino acid change.</vt:lpstr>
      <vt:lpstr>Phospholipase C is a multifunctional protein in prokaryotes and eukaryotes</vt:lpstr>
      <vt:lpstr>PowerPoint Presentation</vt:lpstr>
      <vt:lpstr>Domain shuffling: recycling on an evolutionary time scale</vt:lpstr>
      <vt:lpstr>Clicker Question</vt:lpstr>
      <vt:lpstr>Summary</vt:lpstr>
      <vt:lpstr>Mystery meat: Methods for protein identification, sequencing and interactions</vt:lpstr>
      <vt:lpstr>Problem 1: Get a pure protein sample to analyze</vt:lpstr>
      <vt:lpstr>PowerPoint Presentation</vt:lpstr>
      <vt:lpstr>Gel exclusion chromatography (size filtration)</vt:lpstr>
      <vt:lpstr>Chromatography</vt:lpstr>
      <vt:lpstr>Ion-exchange chromatography</vt:lpstr>
      <vt:lpstr>Clicker Question: What is true regarding Gel filtration or gel exclusion chromatography?:</vt:lpstr>
      <vt:lpstr>Affinity chromatography</vt:lpstr>
      <vt:lpstr>How do you know you have the right protein?</vt:lpstr>
      <vt:lpstr>Mass spectrometry, it’s a gas!</vt:lpstr>
      <vt:lpstr>Mass spectrometry 2</vt:lpstr>
      <vt:lpstr>Mass spectrometry 3</vt:lpstr>
      <vt:lpstr>PowerPoint Presentation</vt:lpstr>
      <vt:lpstr>What if you have a mixture of unknown proteins or want to compare proteins across species or manipulations?</vt:lpstr>
      <vt:lpstr>Gel electrophoresis</vt:lpstr>
      <vt:lpstr>Two-dimensional gel electrophoresis</vt:lpstr>
      <vt:lpstr>Application of two-dimensional gel electrophoresis to compare human and chimpanzee proteins</vt:lpstr>
      <vt:lpstr>X-ray diffraction can provide a high-resolution picture of protein tertiary crystal structure</vt:lpstr>
      <vt:lpstr>X-ray diffraction can give extremely precise structural information</vt:lpstr>
      <vt:lpstr>PowerPoint Presentation</vt:lpstr>
      <vt:lpstr>Crystal structure of p53 tumor suppressor protein</vt:lpstr>
      <vt:lpstr>DNA binding domain of p53 along DNA chain</vt:lpstr>
      <vt:lpstr>Nuclear magnetic resonance (NMR) spectroscopy</vt:lpstr>
      <vt:lpstr>Additional links for NMR principles</vt:lpstr>
      <vt:lpstr>Flowchart of sample preparation for cryo-EM</vt:lpstr>
      <vt:lpstr>Structure of 20S proteasome subunit by cryo-EM </vt:lpstr>
      <vt:lpstr>Cryo-EM can show detailed bacteriophage structure, resolution proportional to acceleration of electron beam</vt:lpstr>
      <vt:lpstr>PowerPoint Presentation</vt:lpstr>
      <vt:lpstr>Zika virus was reconstructed at Purdue by cryo-EM!</vt:lpstr>
      <vt:lpstr>Two of the main subunits of the Zika viral envelope</vt:lpstr>
      <vt:lpstr>Now we have been able to identify the sequence and structure of one protein. Can we find out anything about who the protein interacts with?</vt:lpstr>
      <vt:lpstr>The yeast two-hybrid system detects interactions</vt:lpstr>
      <vt:lpstr>Example of lacZ stained cells</vt:lpstr>
      <vt:lpstr>Fluorescence resonance energy transfer:  Protein interactions? No worries, just FRET</vt:lpstr>
      <vt:lpstr>Clicker Question</vt:lpstr>
      <vt:lpstr>How would you ID a mystery protein if:</vt:lpstr>
      <vt:lpstr>Summary</vt:lpstr>
      <vt:lpstr>Protein folding can also be monitored using FRET</vt:lpstr>
      <vt:lpstr>PowerPoint Presentation</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review and its  application to cell biology</dc:title>
  <dc:creator>Ed Bartlett</dc:creator>
  <cp:lastModifiedBy>ECN</cp:lastModifiedBy>
  <cp:revision>244</cp:revision>
  <dcterms:created xsi:type="dcterms:W3CDTF">2007-08-24T18:26:30Z</dcterms:created>
  <dcterms:modified xsi:type="dcterms:W3CDTF">2016-09-06T12:04:12Z</dcterms:modified>
</cp:coreProperties>
</file>